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56" r:id="rId2"/>
    <p:sldId id="258" r:id="rId3"/>
    <p:sldId id="4737" r:id="rId4"/>
    <p:sldId id="4759" r:id="rId5"/>
    <p:sldId id="4764" r:id="rId6"/>
    <p:sldId id="4766" r:id="rId7"/>
    <p:sldId id="257" r:id="rId8"/>
    <p:sldId id="4760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UBETAGOYENA Marc" userId="c2523d68-15f8-4d8c-91c0-3e3e59cc267b" providerId="ADAL" clId="{FFDEAC01-0619-4B03-AD27-0DFAC6ACB1E8}"/>
    <pc:docChg chg="undo custSel addSld delSld modSld sldOrd">
      <pc:chgData name="IRUBETAGOYENA Marc" userId="c2523d68-15f8-4d8c-91c0-3e3e59cc267b" providerId="ADAL" clId="{FFDEAC01-0619-4B03-AD27-0DFAC6ACB1E8}" dt="2024-05-22T12:30:03.899" v="2336" actId="20577"/>
      <pc:docMkLst>
        <pc:docMk/>
      </pc:docMkLst>
      <pc:sldChg chg="addSp delSp modSp mod ord">
        <pc:chgData name="IRUBETAGOYENA Marc" userId="c2523d68-15f8-4d8c-91c0-3e3e59cc267b" providerId="ADAL" clId="{FFDEAC01-0619-4B03-AD27-0DFAC6ACB1E8}" dt="2024-05-22T12:29:45.091" v="2332" actId="207"/>
        <pc:sldMkLst>
          <pc:docMk/>
          <pc:sldMk cId="2792910278" sldId="257"/>
        </pc:sldMkLst>
        <pc:spChg chg="mod">
          <ac:chgData name="IRUBETAGOYENA Marc" userId="c2523d68-15f8-4d8c-91c0-3e3e59cc267b" providerId="ADAL" clId="{FFDEAC01-0619-4B03-AD27-0DFAC6ACB1E8}" dt="2024-05-14T06:40:27.094" v="1" actId="27636"/>
          <ac:spMkLst>
            <pc:docMk/>
            <pc:sldMk cId="2792910278" sldId="257"/>
            <ac:spMk id="2" creationId="{0DC6BB68-CF89-2267-A6BF-5EFAA7DC4F77}"/>
          </ac:spMkLst>
        </pc:spChg>
        <pc:spChg chg="add mod">
          <ac:chgData name="IRUBETAGOYENA Marc" userId="c2523d68-15f8-4d8c-91c0-3e3e59cc267b" providerId="ADAL" clId="{FFDEAC01-0619-4B03-AD27-0DFAC6ACB1E8}" dt="2024-05-14T07:09:15.589" v="969" actId="1035"/>
          <ac:spMkLst>
            <pc:docMk/>
            <pc:sldMk cId="2792910278" sldId="257"/>
            <ac:spMk id="5" creationId="{E0021130-B927-D27B-9452-2DB4E0845EF9}"/>
          </ac:spMkLst>
        </pc:spChg>
        <pc:spChg chg="mod">
          <ac:chgData name="IRUBETAGOYENA Marc" userId="c2523d68-15f8-4d8c-91c0-3e3e59cc267b" providerId="ADAL" clId="{FFDEAC01-0619-4B03-AD27-0DFAC6ACB1E8}" dt="2024-05-14T07:06:10.867" v="718" actId="1036"/>
          <ac:spMkLst>
            <pc:docMk/>
            <pc:sldMk cId="2792910278" sldId="257"/>
            <ac:spMk id="6" creationId="{EB09D001-7DEE-919A-90C5-AE0E506E8EF0}"/>
          </ac:spMkLst>
        </pc:spChg>
        <pc:spChg chg="mod">
          <ac:chgData name="IRUBETAGOYENA Marc" userId="c2523d68-15f8-4d8c-91c0-3e3e59cc267b" providerId="ADAL" clId="{FFDEAC01-0619-4B03-AD27-0DFAC6ACB1E8}" dt="2024-05-14T07:06:10.867" v="718" actId="1036"/>
          <ac:spMkLst>
            <pc:docMk/>
            <pc:sldMk cId="2792910278" sldId="257"/>
            <ac:spMk id="8" creationId="{A15332BF-7BFE-56C7-41D3-82BCE405353C}"/>
          </ac:spMkLst>
        </pc:spChg>
        <pc:spChg chg="mod">
          <ac:chgData name="IRUBETAGOYENA Marc" userId="c2523d68-15f8-4d8c-91c0-3e3e59cc267b" providerId="ADAL" clId="{FFDEAC01-0619-4B03-AD27-0DFAC6ACB1E8}" dt="2024-05-14T07:06:10.867" v="718" actId="1036"/>
          <ac:spMkLst>
            <pc:docMk/>
            <pc:sldMk cId="2792910278" sldId="257"/>
            <ac:spMk id="9" creationId="{0685C7B1-B153-C422-414D-653CD385D625}"/>
          </ac:spMkLst>
        </pc:spChg>
        <pc:spChg chg="add mod">
          <ac:chgData name="IRUBETAGOYENA Marc" userId="c2523d68-15f8-4d8c-91c0-3e3e59cc267b" providerId="ADAL" clId="{FFDEAC01-0619-4B03-AD27-0DFAC6ACB1E8}" dt="2024-05-22T12:29:07.553" v="2285" actId="554"/>
          <ac:spMkLst>
            <pc:docMk/>
            <pc:sldMk cId="2792910278" sldId="257"/>
            <ac:spMk id="10" creationId="{30B5671F-4612-4147-A1FA-05401ECD1C8A}"/>
          </ac:spMkLst>
        </pc:spChg>
        <pc:spChg chg="add mod">
          <ac:chgData name="IRUBETAGOYENA Marc" userId="c2523d68-15f8-4d8c-91c0-3e3e59cc267b" providerId="ADAL" clId="{FFDEAC01-0619-4B03-AD27-0DFAC6ACB1E8}" dt="2024-05-22T12:29:45.091" v="2332" actId="207"/>
          <ac:spMkLst>
            <pc:docMk/>
            <pc:sldMk cId="2792910278" sldId="257"/>
            <ac:spMk id="11" creationId="{1AF535E5-10E7-5D6B-1D3B-A6717AC77474}"/>
          </ac:spMkLst>
        </pc:spChg>
        <pc:graphicFrameChg chg="add del mod">
          <ac:chgData name="IRUBETAGOYENA Marc" userId="c2523d68-15f8-4d8c-91c0-3e3e59cc267b" providerId="ADAL" clId="{FFDEAC01-0619-4B03-AD27-0DFAC6ACB1E8}" dt="2024-05-14T07:07:59.019" v="925"/>
          <ac:graphicFrameMkLst>
            <pc:docMk/>
            <pc:sldMk cId="2792910278" sldId="257"/>
            <ac:graphicFrameMk id="7" creationId="{0AE30122-1D21-C5F2-AE0E-E2D9DAF9FC4E}"/>
          </ac:graphicFrameMkLst>
        </pc:graphicFrameChg>
      </pc:sldChg>
      <pc:sldChg chg="del">
        <pc:chgData name="IRUBETAGOYENA Marc" userId="c2523d68-15f8-4d8c-91c0-3e3e59cc267b" providerId="ADAL" clId="{FFDEAC01-0619-4B03-AD27-0DFAC6ACB1E8}" dt="2024-05-18T09:29:10.739" v="1079" actId="47"/>
        <pc:sldMkLst>
          <pc:docMk/>
          <pc:sldMk cId="3756566279" sldId="4758"/>
        </pc:sldMkLst>
      </pc:sldChg>
      <pc:sldChg chg="addSp delSp modSp mod modClrScheme chgLayout">
        <pc:chgData name="IRUBETAGOYENA Marc" userId="c2523d68-15f8-4d8c-91c0-3e3e59cc267b" providerId="ADAL" clId="{FFDEAC01-0619-4B03-AD27-0DFAC6ACB1E8}" dt="2024-05-22T11:00:16.970" v="1895" actId="790"/>
        <pc:sldMkLst>
          <pc:docMk/>
          <pc:sldMk cId="2704021023" sldId="4759"/>
        </pc:sldMkLst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2" creationId="{545F37A7-8021-DA65-3D6B-6D63644F7CD9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4" creationId="{3359F60E-CE77-BB66-52CD-BEC32C6DC2E1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5" creationId="{B959DBF9-B6BB-7847-7DFC-ACFDCEA58838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6" creationId="{5F2EF47C-EE87-638F-7BF1-7758FBDDFD86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7" creationId="{351A62AF-5E0A-663D-8E93-343A8ED75135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9" creationId="{AC1B1D4C-F3DA-8EB3-3E9A-076545F2A339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0" creationId="{F9516368-B6C3-D0F6-4979-685334567D1A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1" creationId="{2CA7095D-CFA7-5E9F-D37A-A43DB9604555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3" creationId="{5CA76604-AFF3-1E2B-DB4C-0C8CB1C1800E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4" creationId="{7F65A53C-B3DF-3B14-EBD7-2F12B630E26C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5" creationId="{702E66B8-ADFB-8AD4-8A29-1B7B4ED1300E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6" creationId="{AA160EE3-FEF6-910D-E1AA-ADB342119114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7" creationId="{FED5E834-FF89-CF35-6ACC-452E13F4A458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8" creationId="{DBF64804-58ED-F412-E08D-0E8C90B8AC74}"/>
          </ac:spMkLst>
        </pc:spChg>
        <pc:spChg chg="add del mod">
          <ac:chgData name="IRUBETAGOYENA Marc" userId="c2523d68-15f8-4d8c-91c0-3e3e59cc267b" providerId="ADAL" clId="{FFDEAC01-0619-4B03-AD27-0DFAC6ACB1E8}" dt="2024-05-14T06:54:18.608" v="3" actId="478"/>
          <ac:spMkLst>
            <pc:docMk/>
            <pc:sldMk cId="2704021023" sldId="4759"/>
            <ac:spMk id="19" creationId="{4D26FE08-E714-449C-FCAE-87C7D4025769}"/>
          </ac:spMkLst>
        </pc:spChg>
        <pc:spChg chg="add mod ord">
          <ac:chgData name="IRUBETAGOYENA Marc" userId="c2523d68-15f8-4d8c-91c0-3e3e59cc267b" providerId="ADAL" clId="{FFDEAC01-0619-4B03-AD27-0DFAC6ACB1E8}" dt="2024-05-22T11:00:16.970" v="1895" actId="790"/>
          <ac:spMkLst>
            <pc:docMk/>
            <pc:sldMk cId="2704021023" sldId="4759"/>
            <ac:spMk id="20" creationId="{5C451823-E9DC-E3AA-9E34-D339B0D26EA2}"/>
          </ac:spMkLst>
        </pc:spChg>
        <pc:spChg chg="add mod">
          <ac:chgData name="IRUBETAGOYENA Marc" userId="c2523d68-15f8-4d8c-91c0-3e3e59cc267b" providerId="ADAL" clId="{FFDEAC01-0619-4B03-AD27-0DFAC6ACB1E8}" dt="2024-05-22T08:25:19.941" v="1353" actId="20577"/>
          <ac:spMkLst>
            <pc:docMk/>
            <pc:sldMk cId="2704021023" sldId="4759"/>
            <ac:spMk id="21" creationId="{EDBF0735-A435-65F1-4ABD-87E521F5A4C5}"/>
          </ac:spMkLst>
        </pc:spChg>
        <pc:graphicFrameChg chg="add del mod">
          <ac:chgData name="IRUBETAGOYENA Marc" userId="c2523d68-15f8-4d8c-91c0-3e3e59cc267b" providerId="ADAL" clId="{FFDEAC01-0619-4B03-AD27-0DFAC6ACB1E8}" dt="2024-05-14T06:54:18.608" v="3" actId="478"/>
          <ac:graphicFrameMkLst>
            <pc:docMk/>
            <pc:sldMk cId="2704021023" sldId="4759"/>
            <ac:graphicFrameMk id="8" creationId="{7444ED4F-A58E-B7E5-7EA5-00F97E63669D}"/>
          </ac:graphicFrameMkLst>
        </pc:graphicFrameChg>
        <pc:graphicFrameChg chg="add del mod">
          <ac:chgData name="IRUBETAGOYENA Marc" userId="c2523d68-15f8-4d8c-91c0-3e3e59cc267b" providerId="ADAL" clId="{FFDEAC01-0619-4B03-AD27-0DFAC6ACB1E8}" dt="2024-05-14T06:54:18.608" v="3" actId="478"/>
          <ac:graphicFrameMkLst>
            <pc:docMk/>
            <pc:sldMk cId="2704021023" sldId="4759"/>
            <ac:graphicFrameMk id="12" creationId="{5A32BBF6-5FBE-117A-87AF-37F9814E50AE}"/>
          </ac:graphicFrameMkLst>
        </pc:graphicFrameChg>
      </pc:sldChg>
      <pc:sldChg chg="del">
        <pc:chgData name="IRUBETAGOYENA Marc" userId="c2523d68-15f8-4d8c-91c0-3e3e59cc267b" providerId="ADAL" clId="{FFDEAC01-0619-4B03-AD27-0DFAC6ACB1E8}" dt="2024-05-14T11:31:09.865" v="1076" actId="47"/>
        <pc:sldMkLst>
          <pc:docMk/>
          <pc:sldMk cId="548013559" sldId="4761"/>
        </pc:sldMkLst>
      </pc:sldChg>
      <pc:sldChg chg="del">
        <pc:chgData name="IRUBETAGOYENA Marc" userId="c2523d68-15f8-4d8c-91c0-3e3e59cc267b" providerId="ADAL" clId="{FFDEAC01-0619-4B03-AD27-0DFAC6ACB1E8}" dt="2024-05-14T11:31:09.218" v="1075" actId="47"/>
        <pc:sldMkLst>
          <pc:docMk/>
          <pc:sldMk cId="251600985" sldId="4762"/>
        </pc:sldMkLst>
      </pc:sldChg>
      <pc:sldChg chg="add del">
        <pc:chgData name="IRUBETAGOYENA Marc" userId="c2523d68-15f8-4d8c-91c0-3e3e59cc267b" providerId="ADAL" clId="{FFDEAC01-0619-4B03-AD27-0DFAC6ACB1E8}" dt="2024-05-14T11:31:06.991" v="1074" actId="47"/>
        <pc:sldMkLst>
          <pc:docMk/>
          <pc:sldMk cId="1662040154" sldId="4763"/>
        </pc:sldMkLst>
      </pc:sldChg>
      <pc:sldChg chg="modSp add mod">
        <pc:chgData name="IRUBETAGOYENA Marc" userId="c2523d68-15f8-4d8c-91c0-3e3e59cc267b" providerId="ADAL" clId="{FFDEAC01-0619-4B03-AD27-0DFAC6ACB1E8}" dt="2024-05-22T12:24:17.927" v="2129" actId="20577"/>
        <pc:sldMkLst>
          <pc:docMk/>
          <pc:sldMk cId="326502142" sldId="4764"/>
        </pc:sldMkLst>
        <pc:spChg chg="mod">
          <ac:chgData name="IRUBETAGOYENA Marc" userId="c2523d68-15f8-4d8c-91c0-3e3e59cc267b" providerId="ADAL" clId="{FFDEAC01-0619-4B03-AD27-0DFAC6ACB1E8}" dt="2024-05-22T11:00:05.914" v="1894" actId="790"/>
          <ac:spMkLst>
            <pc:docMk/>
            <pc:sldMk cId="326502142" sldId="4764"/>
            <ac:spMk id="20" creationId="{5C451823-E9DC-E3AA-9E34-D339B0D26EA2}"/>
          </ac:spMkLst>
        </pc:spChg>
        <pc:spChg chg="mod">
          <ac:chgData name="IRUBETAGOYENA Marc" userId="c2523d68-15f8-4d8c-91c0-3e3e59cc267b" providerId="ADAL" clId="{FFDEAC01-0619-4B03-AD27-0DFAC6ACB1E8}" dt="2024-05-22T12:24:17.927" v="2129" actId="20577"/>
          <ac:spMkLst>
            <pc:docMk/>
            <pc:sldMk cId="326502142" sldId="4764"/>
            <ac:spMk id="21" creationId="{EDBF0735-A435-65F1-4ABD-87E521F5A4C5}"/>
          </ac:spMkLst>
        </pc:spChg>
      </pc:sldChg>
      <pc:sldChg chg="new del">
        <pc:chgData name="IRUBETAGOYENA Marc" userId="c2523d68-15f8-4d8c-91c0-3e3e59cc267b" providerId="ADAL" clId="{FFDEAC01-0619-4B03-AD27-0DFAC6ACB1E8}" dt="2024-05-14T06:54:53.262" v="5" actId="680"/>
        <pc:sldMkLst>
          <pc:docMk/>
          <pc:sldMk cId="2812360842" sldId="4764"/>
        </pc:sldMkLst>
      </pc:sldChg>
      <pc:sldChg chg="addSp delSp modSp add del mod">
        <pc:chgData name="IRUBETAGOYENA Marc" userId="c2523d68-15f8-4d8c-91c0-3e3e59cc267b" providerId="ADAL" clId="{FFDEAC01-0619-4B03-AD27-0DFAC6ACB1E8}" dt="2024-05-22T09:02:33.222" v="1656" actId="47"/>
        <pc:sldMkLst>
          <pc:docMk/>
          <pc:sldMk cId="881313231" sldId="4765"/>
        </pc:sldMkLst>
        <pc:spChg chg="add del mod">
          <ac:chgData name="IRUBETAGOYENA Marc" userId="c2523d68-15f8-4d8c-91c0-3e3e59cc267b" providerId="ADAL" clId="{FFDEAC01-0619-4B03-AD27-0DFAC6ACB1E8}" dt="2024-05-22T09:02:16.893" v="1650" actId="21"/>
          <ac:spMkLst>
            <pc:docMk/>
            <pc:sldMk cId="881313231" sldId="4765"/>
            <ac:spMk id="2" creationId="{30B5671F-4612-4147-A1FA-05401ECD1C8A}"/>
          </ac:spMkLst>
        </pc:spChg>
        <pc:spChg chg="mod">
          <ac:chgData name="IRUBETAGOYENA Marc" userId="c2523d68-15f8-4d8c-91c0-3e3e59cc267b" providerId="ADAL" clId="{FFDEAC01-0619-4B03-AD27-0DFAC6ACB1E8}" dt="2024-05-14T07:02:08.188" v="291" actId="20577"/>
          <ac:spMkLst>
            <pc:docMk/>
            <pc:sldMk cId="881313231" sldId="4765"/>
            <ac:spMk id="20" creationId="{5C451823-E9DC-E3AA-9E34-D339B0D26EA2}"/>
          </ac:spMkLst>
        </pc:spChg>
        <pc:spChg chg="del">
          <ac:chgData name="IRUBETAGOYENA Marc" userId="c2523d68-15f8-4d8c-91c0-3e3e59cc267b" providerId="ADAL" clId="{FFDEAC01-0619-4B03-AD27-0DFAC6ACB1E8}" dt="2024-05-14T07:01:33.466" v="201" actId="478"/>
          <ac:spMkLst>
            <pc:docMk/>
            <pc:sldMk cId="881313231" sldId="4765"/>
            <ac:spMk id="21" creationId="{EDBF0735-A435-65F1-4ABD-87E521F5A4C5}"/>
          </ac:spMkLst>
        </pc:spChg>
      </pc:sldChg>
      <pc:sldChg chg="modSp add mod">
        <pc:chgData name="IRUBETAGOYENA Marc" userId="c2523d68-15f8-4d8c-91c0-3e3e59cc267b" providerId="ADAL" clId="{FFDEAC01-0619-4B03-AD27-0DFAC6ACB1E8}" dt="2024-05-22T12:30:03.899" v="2336" actId="20577"/>
        <pc:sldMkLst>
          <pc:docMk/>
          <pc:sldMk cId="3853555155" sldId="4766"/>
        </pc:sldMkLst>
        <pc:spChg chg="mod">
          <ac:chgData name="IRUBETAGOYENA Marc" userId="c2523d68-15f8-4d8c-91c0-3e3e59cc267b" providerId="ADAL" clId="{FFDEAC01-0619-4B03-AD27-0DFAC6ACB1E8}" dt="2024-05-22T12:30:03.899" v="2336" actId="20577"/>
          <ac:spMkLst>
            <pc:docMk/>
            <pc:sldMk cId="3853555155" sldId="4766"/>
            <ac:spMk id="20" creationId="{5C451823-E9DC-E3AA-9E34-D339B0D26EA2}"/>
          </ac:spMkLst>
        </pc:spChg>
        <pc:spChg chg="mod">
          <ac:chgData name="IRUBETAGOYENA Marc" userId="c2523d68-15f8-4d8c-91c0-3e3e59cc267b" providerId="ADAL" clId="{FFDEAC01-0619-4B03-AD27-0DFAC6ACB1E8}" dt="2024-05-22T12:26:23.132" v="2160" actId="20577"/>
          <ac:spMkLst>
            <pc:docMk/>
            <pc:sldMk cId="3853555155" sldId="4766"/>
            <ac:spMk id="21" creationId="{EDBF0735-A435-65F1-4ABD-87E521F5A4C5}"/>
          </ac:spMkLst>
        </pc:spChg>
      </pc:sldChg>
    </pc:docChg>
  </pc:docChgLst>
  <pc:docChgLst>
    <pc:chgData name="Giosué Chessari" userId="b0b4d6b6-3eb9-4a8f-af8d-ea60d7f99dd5" providerId="ADAL" clId="{9BEDE446-9D13-4515-8737-29FC5E296C68}"/>
    <pc:docChg chg="modSld">
      <pc:chgData name="Giosué Chessari" userId="b0b4d6b6-3eb9-4a8f-af8d-ea60d7f99dd5" providerId="ADAL" clId="{9BEDE446-9D13-4515-8737-29FC5E296C68}" dt="2024-05-27T11:27:47.059" v="1" actId="1076"/>
      <pc:docMkLst>
        <pc:docMk/>
      </pc:docMkLst>
      <pc:sldChg chg="modSp mod">
        <pc:chgData name="Giosué Chessari" userId="b0b4d6b6-3eb9-4a8f-af8d-ea60d7f99dd5" providerId="ADAL" clId="{9BEDE446-9D13-4515-8737-29FC5E296C68}" dt="2024-05-27T11:27:47.059" v="1" actId="1076"/>
        <pc:sldMkLst>
          <pc:docMk/>
          <pc:sldMk cId="2704021023" sldId="4759"/>
        </pc:sldMkLst>
        <pc:spChg chg="mod">
          <ac:chgData name="Giosué Chessari" userId="b0b4d6b6-3eb9-4a8f-af8d-ea60d7f99dd5" providerId="ADAL" clId="{9BEDE446-9D13-4515-8737-29FC5E296C68}" dt="2024-05-27T11:27:47.059" v="1" actId="1076"/>
          <ac:spMkLst>
            <pc:docMk/>
            <pc:sldMk cId="2704021023" sldId="4759"/>
            <ac:spMk id="20" creationId="{5C451823-E9DC-E3AA-9E34-D339B0D26EA2}"/>
          </ac:spMkLst>
        </pc:spChg>
        <pc:spChg chg="mod">
          <ac:chgData name="Giosué Chessari" userId="b0b4d6b6-3eb9-4a8f-af8d-ea60d7f99dd5" providerId="ADAL" clId="{9BEDE446-9D13-4515-8737-29FC5E296C68}" dt="2024-05-27T11:27:41.677" v="0" actId="1076"/>
          <ac:spMkLst>
            <pc:docMk/>
            <pc:sldMk cId="2704021023" sldId="4759"/>
            <ac:spMk id="21" creationId="{EDBF0735-A435-65F1-4ABD-87E521F5A4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AE63E-A5FE-49A6-B20F-29C7333588C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A232A94-95F1-4456-9E58-6AE32C189CC2}">
      <dgm:prSet phldrT="[Texte]" custT="1"/>
      <dgm:spPr/>
      <dgm:t>
        <a:bodyPr/>
        <a:lstStyle/>
        <a:p>
          <a:r>
            <a:rPr lang="fr-FR" sz="1600" b="1" dirty="0"/>
            <a:t>CFS2- Climate </a:t>
          </a:r>
          <a:r>
            <a:rPr lang="fr-FR" sz="1600" b="1" dirty="0" err="1"/>
            <a:t>risk</a:t>
          </a:r>
          <a:r>
            <a:rPr lang="fr-FR" sz="1600" b="1" dirty="0"/>
            <a:t> identification and transmission </a:t>
          </a:r>
          <a:r>
            <a:rPr lang="fr-FR" sz="1600" b="1" dirty="0" err="1"/>
            <a:t>channel</a:t>
          </a:r>
          <a:r>
            <a:rPr lang="fr-FR" sz="1600" b="1" dirty="0"/>
            <a:t> </a:t>
          </a:r>
          <a:r>
            <a:rPr lang="fr-FR" sz="1600" b="1" dirty="0" err="1"/>
            <a:t>selection</a:t>
          </a:r>
          <a:endParaRPr lang="fr-FR" sz="1600" b="1" dirty="0"/>
        </a:p>
      </dgm:t>
    </dgm:pt>
    <dgm:pt modelId="{5EEA9548-F070-44DE-A24A-E7510FCCB54B}" type="parTrans" cxnId="{A92C4AB5-5FD4-449D-9912-6ED54F6C6BFD}">
      <dgm:prSet/>
      <dgm:spPr/>
      <dgm:t>
        <a:bodyPr/>
        <a:lstStyle/>
        <a:p>
          <a:endParaRPr lang="fr-FR"/>
        </a:p>
      </dgm:t>
    </dgm:pt>
    <dgm:pt modelId="{6CEE6AEA-3A15-401A-8336-5C191570E033}" type="sibTrans" cxnId="{A92C4AB5-5FD4-449D-9912-6ED54F6C6BFD}">
      <dgm:prSet/>
      <dgm:spPr>
        <a:ln w="50800">
          <a:solidFill>
            <a:schemeClr val="accent2"/>
          </a:solidFill>
        </a:ln>
      </dgm:spPr>
      <dgm:t>
        <a:bodyPr/>
        <a:lstStyle/>
        <a:p>
          <a:endParaRPr lang="fr-FR"/>
        </a:p>
      </dgm:t>
    </dgm:pt>
    <dgm:pt modelId="{22EEACA8-DA10-48FE-9D7F-FFB0E74A32A3}">
      <dgm:prSet phldrT="[Texte]" custT="1"/>
      <dgm:spPr/>
      <dgm:t>
        <a:bodyPr/>
        <a:lstStyle/>
        <a:p>
          <a:r>
            <a:rPr lang="fr-FR" sz="1600" b="1" dirty="0"/>
            <a:t>CFS3- Climate data </a:t>
          </a:r>
          <a:r>
            <a:rPr lang="fr-FR" sz="1600" b="1" dirty="0" err="1"/>
            <a:t>concerns</a:t>
          </a:r>
          <a:endParaRPr lang="fr-FR" sz="1600" b="1" dirty="0"/>
        </a:p>
      </dgm:t>
    </dgm:pt>
    <dgm:pt modelId="{7E9C7F68-FA9D-48F4-8F98-15C82CB97EDB}" type="parTrans" cxnId="{4DED1CF9-31A5-4662-824E-78CE25C97501}">
      <dgm:prSet/>
      <dgm:spPr/>
      <dgm:t>
        <a:bodyPr/>
        <a:lstStyle/>
        <a:p>
          <a:endParaRPr lang="fr-FR"/>
        </a:p>
      </dgm:t>
    </dgm:pt>
    <dgm:pt modelId="{C978DFC2-89E2-4870-9E51-00466EAF199C}" type="sibTrans" cxnId="{4DED1CF9-31A5-4662-824E-78CE25C97501}">
      <dgm:prSet/>
      <dgm:spPr>
        <a:ln w="50800"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FA1EB5DF-BC55-49E7-B1A5-990734E6668A}">
      <dgm:prSet phldrT="[Texte]" custT="1"/>
      <dgm:spPr/>
      <dgm:t>
        <a:bodyPr/>
        <a:lstStyle/>
        <a:p>
          <a:r>
            <a:rPr lang="fr-FR" sz="1600" b="1" dirty="0"/>
            <a:t>CFS1- Climate scenario design</a:t>
          </a:r>
        </a:p>
      </dgm:t>
    </dgm:pt>
    <dgm:pt modelId="{B03FF1E9-1600-49E2-8775-9FB8024E187E}" type="parTrans" cxnId="{CCA66D68-B503-4957-B0B7-F83B3EFD66DD}">
      <dgm:prSet/>
      <dgm:spPr/>
      <dgm:t>
        <a:bodyPr/>
        <a:lstStyle/>
        <a:p>
          <a:endParaRPr lang="fr-FR"/>
        </a:p>
      </dgm:t>
    </dgm:pt>
    <dgm:pt modelId="{DDD63A7B-B0F4-459E-B521-A31CA04A4CE9}" type="sibTrans" cxnId="{CCA66D68-B503-4957-B0B7-F83B3EFD66DD}">
      <dgm:prSet/>
      <dgm:spPr>
        <a:ln w="50800">
          <a:solidFill>
            <a:schemeClr val="accent6"/>
          </a:solidFill>
        </a:ln>
      </dgm:spPr>
      <dgm:t>
        <a:bodyPr/>
        <a:lstStyle/>
        <a:p>
          <a:endParaRPr lang="fr-FR"/>
        </a:p>
      </dgm:t>
    </dgm:pt>
    <dgm:pt modelId="{C0674A36-B4B2-4122-814D-F01FE4753411}">
      <dgm:prSet custT="1"/>
      <dgm:spPr/>
      <dgm:t>
        <a:bodyPr/>
        <a:lstStyle/>
        <a:p>
          <a:r>
            <a:rPr lang="fr-FR" sz="1600" b="1" dirty="0"/>
            <a:t>CFS4 to 6- Climate insertion in </a:t>
          </a:r>
          <a:r>
            <a:rPr lang="fr-FR" sz="1600" b="1" dirty="0" err="1"/>
            <a:t>risk</a:t>
          </a:r>
          <a:r>
            <a:rPr lang="fr-FR" sz="1600" b="1" dirty="0"/>
            <a:t> </a:t>
          </a:r>
          <a:r>
            <a:rPr lang="fr-FR" sz="1600" b="1" dirty="0" err="1"/>
            <a:t>modelling</a:t>
          </a:r>
          <a:r>
            <a:rPr lang="fr-FR" sz="1600" b="1" dirty="0"/>
            <a:t> (</a:t>
          </a:r>
          <a:r>
            <a:rPr lang="fr-FR" sz="1600" b="1" dirty="0" err="1"/>
            <a:t>credit</a:t>
          </a:r>
          <a:r>
            <a:rPr lang="fr-FR" sz="1600" b="1" dirty="0"/>
            <a:t> </a:t>
          </a:r>
          <a:r>
            <a:rPr lang="fr-FR" sz="1600" b="1" dirty="0" err="1"/>
            <a:t>risk</a:t>
          </a:r>
          <a:r>
            <a:rPr lang="fr-FR" sz="1600" b="1" dirty="0"/>
            <a:t>, </a:t>
          </a:r>
          <a:r>
            <a:rPr lang="fr-FR" sz="1600" b="1" dirty="0" err="1"/>
            <a:t>market</a:t>
          </a:r>
          <a:r>
            <a:rPr lang="fr-FR" sz="1600" b="1" dirty="0"/>
            <a:t> and </a:t>
          </a:r>
          <a:r>
            <a:rPr lang="fr-FR" sz="1600" b="1" dirty="0" err="1"/>
            <a:t>counterparty</a:t>
          </a:r>
          <a:r>
            <a:rPr lang="fr-FR" sz="1600" b="1" dirty="0"/>
            <a:t> </a:t>
          </a:r>
          <a:r>
            <a:rPr lang="fr-FR" sz="1600" b="1" dirty="0" err="1"/>
            <a:t>risks</a:t>
          </a:r>
          <a:r>
            <a:rPr lang="fr-FR" sz="1600" b="1" dirty="0"/>
            <a:t>, </a:t>
          </a:r>
          <a:r>
            <a:rPr lang="fr-FR" sz="1600" b="1" dirty="0" err="1"/>
            <a:t>operational</a:t>
          </a:r>
          <a:r>
            <a:rPr lang="fr-FR" sz="1600" b="1" dirty="0"/>
            <a:t> and business </a:t>
          </a:r>
          <a:r>
            <a:rPr lang="fr-FR" sz="1600" b="1" dirty="0" err="1"/>
            <a:t>risks</a:t>
          </a:r>
          <a:r>
            <a:rPr lang="fr-FR" sz="1600" b="1" dirty="0"/>
            <a:t>)</a:t>
          </a:r>
        </a:p>
      </dgm:t>
    </dgm:pt>
    <dgm:pt modelId="{116300D1-3884-47DE-81AD-1F075C4BA330}" type="parTrans" cxnId="{EFC3C390-829A-450C-A747-4CEE2526F945}">
      <dgm:prSet/>
      <dgm:spPr/>
      <dgm:t>
        <a:bodyPr/>
        <a:lstStyle/>
        <a:p>
          <a:endParaRPr lang="fr-FR"/>
        </a:p>
      </dgm:t>
    </dgm:pt>
    <dgm:pt modelId="{886BE559-3D61-48C9-A389-6C007DB54311}" type="sibTrans" cxnId="{EFC3C390-829A-450C-A747-4CEE2526F945}">
      <dgm:prSet/>
      <dgm:spPr>
        <a:ln w="50800"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9A07096D-3A14-4D1C-92B7-6D23816AC4FD}">
      <dgm:prSet custT="1"/>
      <dgm:spPr/>
      <dgm:t>
        <a:bodyPr/>
        <a:lstStyle/>
        <a:p>
          <a:r>
            <a:rPr lang="fr-FR" sz="1600" b="1" dirty="0"/>
            <a:t>CFS7- Climate insertion in </a:t>
          </a:r>
          <a:r>
            <a:rPr lang="fr-FR" sz="1600" b="1" dirty="0" err="1"/>
            <a:t>strategic</a:t>
          </a:r>
          <a:r>
            <a:rPr lang="fr-FR" sz="1600" b="1" dirty="0"/>
            <a:t> </a:t>
          </a:r>
          <a:r>
            <a:rPr lang="fr-FR" sz="1600" b="1" dirty="0" err="1"/>
            <a:t>processes</a:t>
          </a:r>
          <a:endParaRPr lang="fr-FR" sz="1600" b="1" dirty="0"/>
        </a:p>
      </dgm:t>
    </dgm:pt>
    <dgm:pt modelId="{08B52D45-DE0D-4C75-9381-1A040996B0DC}" type="parTrans" cxnId="{2692E539-FA8B-4B95-AC3C-DB3E17F65C18}">
      <dgm:prSet/>
      <dgm:spPr/>
      <dgm:t>
        <a:bodyPr/>
        <a:lstStyle/>
        <a:p>
          <a:endParaRPr lang="fr-FR"/>
        </a:p>
      </dgm:t>
    </dgm:pt>
    <dgm:pt modelId="{7D0DC767-354B-417E-84E9-CC5E3249FF20}" type="sibTrans" cxnId="{2692E539-FA8B-4B95-AC3C-DB3E17F65C18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fr-FR"/>
        </a:p>
      </dgm:t>
    </dgm:pt>
    <dgm:pt modelId="{B60305E7-6EF7-4714-9435-2F08FBD05FC9}" type="pres">
      <dgm:prSet presAssocID="{4AEAE63E-A5FE-49A6-B20F-29C7333588CD}" presName="cycle" presStyleCnt="0">
        <dgm:presLayoutVars>
          <dgm:dir/>
          <dgm:resizeHandles val="exact"/>
        </dgm:presLayoutVars>
      </dgm:prSet>
      <dgm:spPr/>
    </dgm:pt>
    <dgm:pt modelId="{9DEAD4C9-7DEB-4986-BB6D-D28DAE372E2C}" type="pres">
      <dgm:prSet presAssocID="{7A232A94-95F1-4456-9E58-6AE32C189CC2}" presName="node" presStyleLbl="node1" presStyleIdx="0" presStyleCnt="5" custScaleX="91062" custScaleY="51094" custRadScaleRad="32216">
        <dgm:presLayoutVars>
          <dgm:bulletEnabled val="1"/>
        </dgm:presLayoutVars>
      </dgm:prSet>
      <dgm:spPr/>
    </dgm:pt>
    <dgm:pt modelId="{43B90FA9-44D8-44B0-B7B7-A327120E0C4F}" type="pres">
      <dgm:prSet presAssocID="{7A232A94-95F1-4456-9E58-6AE32C189CC2}" presName="spNode" presStyleCnt="0"/>
      <dgm:spPr/>
    </dgm:pt>
    <dgm:pt modelId="{8607F828-CF7A-4A23-BFF3-0750610F683E}" type="pres">
      <dgm:prSet presAssocID="{6CEE6AEA-3A15-401A-8336-5C191570E033}" presName="sibTrans" presStyleLbl="sibTrans1D1" presStyleIdx="0" presStyleCnt="5"/>
      <dgm:spPr/>
    </dgm:pt>
    <dgm:pt modelId="{B22CE29D-680B-4F24-8410-23DA7C6E9CA7}" type="pres">
      <dgm:prSet presAssocID="{22EEACA8-DA10-48FE-9D7F-FFB0E74A32A3}" presName="node" presStyleLbl="node1" presStyleIdx="1" presStyleCnt="5" custScaleX="91062" custScaleY="51094" custRadScaleRad="95490" custRadScaleInc="96427">
        <dgm:presLayoutVars>
          <dgm:bulletEnabled val="1"/>
        </dgm:presLayoutVars>
      </dgm:prSet>
      <dgm:spPr/>
    </dgm:pt>
    <dgm:pt modelId="{35EB2ABD-1A83-4283-83BA-F26305CE3CA7}" type="pres">
      <dgm:prSet presAssocID="{22EEACA8-DA10-48FE-9D7F-FFB0E74A32A3}" presName="spNode" presStyleCnt="0"/>
      <dgm:spPr/>
    </dgm:pt>
    <dgm:pt modelId="{CD877C1D-57B1-40DD-B245-A4199032C33D}" type="pres">
      <dgm:prSet presAssocID="{C978DFC2-89E2-4870-9E51-00466EAF199C}" presName="sibTrans" presStyleLbl="sibTrans1D1" presStyleIdx="1" presStyleCnt="5"/>
      <dgm:spPr/>
    </dgm:pt>
    <dgm:pt modelId="{6F1ACDE5-CAA7-4840-A3CA-8FE0BF992893}" type="pres">
      <dgm:prSet presAssocID="{C0674A36-B4B2-4122-814D-F01FE4753411}" presName="node" presStyleLbl="node1" presStyleIdx="2" presStyleCnt="5" custScaleX="91062" custScaleY="51094" custRadScaleRad="80182" custRadScaleInc="-46435">
        <dgm:presLayoutVars>
          <dgm:bulletEnabled val="1"/>
        </dgm:presLayoutVars>
      </dgm:prSet>
      <dgm:spPr/>
    </dgm:pt>
    <dgm:pt modelId="{2E0B1449-F475-4703-97D4-76B683E29949}" type="pres">
      <dgm:prSet presAssocID="{C0674A36-B4B2-4122-814D-F01FE4753411}" presName="spNode" presStyleCnt="0"/>
      <dgm:spPr/>
    </dgm:pt>
    <dgm:pt modelId="{9F5744F2-BE2A-45CE-99F5-F4A7AD1B4A5E}" type="pres">
      <dgm:prSet presAssocID="{886BE559-3D61-48C9-A389-6C007DB54311}" presName="sibTrans" presStyleLbl="sibTrans1D1" presStyleIdx="2" presStyleCnt="5"/>
      <dgm:spPr/>
    </dgm:pt>
    <dgm:pt modelId="{04AAC74D-605B-45E7-9EA9-1C560C4669F0}" type="pres">
      <dgm:prSet presAssocID="{9A07096D-3A14-4D1C-92B7-6D23816AC4FD}" presName="node" presStyleLbl="node1" presStyleIdx="3" presStyleCnt="5" custScaleX="91062" custScaleY="51094" custRadScaleRad="80182" custRadScaleInc="46435">
        <dgm:presLayoutVars>
          <dgm:bulletEnabled val="1"/>
        </dgm:presLayoutVars>
      </dgm:prSet>
      <dgm:spPr/>
    </dgm:pt>
    <dgm:pt modelId="{7CE65724-701F-4F5F-9BA1-EB65503D996F}" type="pres">
      <dgm:prSet presAssocID="{9A07096D-3A14-4D1C-92B7-6D23816AC4FD}" presName="spNode" presStyleCnt="0"/>
      <dgm:spPr/>
    </dgm:pt>
    <dgm:pt modelId="{30A40C63-04EC-481B-B4BE-231A4BC5A7E2}" type="pres">
      <dgm:prSet presAssocID="{7D0DC767-354B-417E-84E9-CC5E3249FF20}" presName="sibTrans" presStyleLbl="sibTrans1D1" presStyleIdx="3" presStyleCnt="5"/>
      <dgm:spPr/>
    </dgm:pt>
    <dgm:pt modelId="{99745600-398C-46BF-A1C4-A694F2016474}" type="pres">
      <dgm:prSet presAssocID="{FA1EB5DF-BC55-49E7-B1A5-990734E6668A}" presName="node" presStyleLbl="node1" presStyleIdx="4" presStyleCnt="5" custScaleX="91062" custScaleY="51094" custRadScaleRad="95420" custRadScaleInc="-94293">
        <dgm:presLayoutVars>
          <dgm:bulletEnabled val="1"/>
        </dgm:presLayoutVars>
      </dgm:prSet>
      <dgm:spPr/>
    </dgm:pt>
    <dgm:pt modelId="{AA434A9B-4279-4214-807E-BD9B75235F31}" type="pres">
      <dgm:prSet presAssocID="{FA1EB5DF-BC55-49E7-B1A5-990734E6668A}" presName="spNode" presStyleCnt="0"/>
      <dgm:spPr/>
    </dgm:pt>
    <dgm:pt modelId="{EB564B03-674B-4968-B066-9CE996FBA3B1}" type="pres">
      <dgm:prSet presAssocID="{DDD63A7B-B0F4-459E-B521-A31CA04A4CE9}" presName="sibTrans" presStyleLbl="sibTrans1D1" presStyleIdx="4" presStyleCnt="5"/>
      <dgm:spPr/>
    </dgm:pt>
  </dgm:ptLst>
  <dgm:cxnLst>
    <dgm:cxn modelId="{3DC24901-280E-494F-A0CC-2B2BE51E88CD}" type="presOf" srcId="{7D0DC767-354B-417E-84E9-CC5E3249FF20}" destId="{30A40C63-04EC-481B-B4BE-231A4BC5A7E2}" srcOrd="0" destOrd="0" presId="urn:microsoft.com/office/officeart/2005/8/layout/cycle5"/>
    <dgm:cxn modelId="{7CC11710-DDC8-4F45-A1D0-FABF46E20DD5}" type="presOf" srcId="{4AEAE63E-A5FE-49A6-B20F-29C7333588CD}" destId="{B60305E7-6EF7-4714-9435-2F08FBD05FC9}" srcOrd="0" destOrd="0" presId="urn:microsoft.com/office/officeart/2005/8/layout/cycle5"/>
    <dgm:cxn modelId="{F0E6301A-9255-4CF4-82FA-F5AF3632AE00}" type="presOf" srcId="{886BE559-3D61-48C9-A389-6C007DB54311}" destId="{9F5744F2-BE2A-45CE-99F5-F4A7AD1B4A5E}" srcOrd="0" destOrd="0" presId="urn:microsoft.com/office/officeart/2005/8/layout/cycle5"/>
    <dgm:cxn modelId="{15C0AF2D-280F-4C7C-B568-F07D5BA8A867}" type="presOf" srcId="{C978DFC2-89E2-4870-9E51-00466EAF199C}" destId="{CD877C1D-57B1-40DD-B245-A4199032C33D}" srcOrd="0" destOrd="0" presId="urn:microsoft.com/office/officeart/2005/8/layout/cycle5"/>
    <dgm:cxn modelId="{2692E539-FA8B-4B95-AC3C-DB3E17F65C18}" srcId="{4AEAE63E-A5FE-49A6-B20F-29C7333588CD}" destId="{9A07096D-3A14-4D1C-92B7-6D23816AC4FD}" srcOrd="3" destOrd="0" parTransId="{08B52D45-DE0D-4C75-9381-1A040996B0DC}" sibTransId="{7D0DC767-354B-417E-84E9-CC5E3249FF20}"/>
    <dgm:cxn modelId="{CCA66D68-B503-4957-B0B7-F83B3EFD66DD}" srcId="{4AEAE63E-A5FE-49A6-B20F-29C7333588CD}" destId="{FA1EB5DF-BC55-49E7-B1A5-990734E6668A}" srcOrd="4" destOrd="0" parTransId="{B03FF1E9-1600-49E2-8775-9FB8024E187E}" sibTransId="{DDD63A7B-B0F4-459E-B521-A31CA04A4CE9}"/>
    <dgm:cxn modelId="{20A5DE70-CDE5-41C9-AA39-93D3B677EEAA}" type="presOf" srcId="{9A07096D-3A14-4D1C-92B7-6D23816AC4FD}" destId="{04AAC74D-605B-45E7-9EA9-1C560C4669F0}" srcOrd="0" destOrd="0" presId="urn:microsoft.com/office/officeart/2005/8/layout/cycle5"/>
    <dgm:cxn modelId="{C7BE1E51-A3D3-4D2F-85D4-895C3C9AD186}" type="presOf" srcId="{7A232A94-95F1-4456-9E58-6AE32C189CC2}" destId="{9DEAD4C9-7DEB-4986-BB6D-D28DAE372E2C}" srcOrd="0" destOrd="0" presId="urn:microsoft.com/office/officeart/2005/8/layout/cycle5"/>
    <dgm:cxn modelId="{EFC3C390-829A-450C-A747-4CEE2526F945}" srcId="{4AEAE63E-A5FE-49A6-B20F-29C7333588CD}" destId="{C0674A36-B4B2-4122-814D-F01FE4753411}" srcOrd="2" destOrd="0" parTransId="{116300D1-3884-47DE-81AD-1F075C4BA330}" sibTransId="{886BE559-3D61-48C9-A389-6C007DB54311}"/>
    <dgm:cxn modelId="{9567A59E-04A2-4D51-8B67-67DF675E154E}" type="presOf" srcId="{FA1EB5DF-BC55-49E7-B1A5-990734E6668A}" destId="{99745600-398C-46BF-A1C4-A694F2016474}" srcOrd="0" destOrd="0" presId="urn:microsoft.com/office/officeart/2005/8/layout/cycle5"/>
    <dgm:cxn modelId="{A92C4AB5-5FD4-449D-9912-6ED54F6C6BFD}" srcId="{4AEAE63E-A5FE-49A6-B20F-29C7333588CD}" destId="{7A232A94-95F1-4456-9E58-6AE32C189CC2}" srcOrd="0" destOrd="0" parTransId="{5EEA9548-F070-44DE-A24A-E7510FCCB54B}" sibTransId="{6CEE6AEA-3A15-401A-8336-5C191570E033}"/>
    <dgm:cxn modelId="{3CE881BA-3345-4859-B353-682958DCE26E}" type="presOf" srcId="{DDD63A7B-B0F4-459E-B521-A31CA04A4CE9}" destId="{EB564B03-674B-4968-B066-9CE996FBA3B1}" srcOrd="0" destOrd="0" presId="urn:microsoft.com/office/officeart/2005/8/layout/cycle5"/>
    <dgm:cxn modelId="{DE16ACE2-F7CC-434F-A090-69AD278011C0}" type="presOf" srcId="{C0674A36-B4B2-4122-814D-F01FE4753411}" destId="{6F1ACDE5-CAA7-4840-A3CA-8FE0BF992893}" srcOrd="0" destOrd="0" presId="urn:microsoft.com/office/officeart/2005/8/layout/cycle5"/>
    <dgm:cxn modelId="{9C1371F3-96D8-4653-A112-5BDD886DE19D}" type="presOf" srcId="{6CEE6AEA-3A15-401A-8336-5C191570E033}" destId="{8607F828-CF7A-4A23-BFF3-0750610F683E}" srcOrd="0" destOrd="0" presId="urn:microsoft.com/office/officeart/2005/8/layout/cycle5"/>
    <dgm:cxn modelId="{AA7052F3-B998-4CCE-8DFC-2D10C7090012}" type="presOf" srcId="{22EEACA8-DA10-48FE-9D7F-FFB0E74A32A3}" destId="{B22CE29D-680B-4F24-8410-23DA7C6E9CA7}" srcOrd="0" destOrd="0" presId="urn:microsoft.com/office/officeart/2005/8/layout/cycle5"/>
    <dgm:cxn modelId="{4DED1CF9-31A5-4662-824E-78CE25C97501}" srcId="{4AEAE63E-A5FE-49A6-B20F-29C7333588CD}" destId="{22EEACA8-DA10-48FE-9D7F-FFB0E74A32A3}" srcOrd="1" destOrd="0" parTransId="{7E9C7F68-FA9D-48F4-8F98-15C82CB97EDB}" sibTransId="{C978DFC2-89E2-4870-9E51-00466EAF199C}"/>
    <dgm:cxn modelId="{C2683310-3A19-4114-BDB2-B4D3B5C4E27A}" type="presParOf" srcId="{B60305E7-6EF7-4714-9435-2F08FBD05FC9}" destId="{9DEAD4C9-7DEB-4986-BB6D-D28DAE372E2C}" srcOrd="0" destOrd="0" presId="urn:microsoft.com/office/officeart/2005/8/layout/cycle5"/>
    <dgm:cxn modelId="{50E85B6B-240D-4593-A9C4-F83BC9C06113}" type="presParOf" srcId="{B60305E7-6EF7-4714-9435-2F08FBD05FC9}" destId="{43B90FA9-44D8-44B0-B7B7-A327120E0C4F}" srcOrd="1" destOrd="0" presId="urn:microsoft.com/office/officeart/2005/8/layout/cycle5"/>
    <dgm:cxn modelId="{EAE41D74-394B-42F2-84AC-301AFB2CE3C8}" type="presParOf" srcId="{B60305E7-6EF7-4714-9435-2F08FBD05FC9}" destId="{8607F828-CF7A-4A23-BFF3-0750610F683E}" srcOrd="2" destOrd="0" presId="urn:microsoft.com/office/officeart/2005/8/layout/cycle5"/>
    <dgm:cxn modelId="{235D809C-50F6-45B6-B06C-2A50A496450B}" type="presParOf" srcId="{B60305E7-6EF7-4714-9435-2F08FBD05FC9}" destId="{B22CE29D-680B-4F24-8410-23DA7C6E9CA7}" srcOrd="3" destOrd="0" presId="urn:microsoft.com/office/officeart/2005/8/layout/cycle5"/>
    <dgm:cxn modelId="{6C339C7A-817B-4040-9DCF-1AB17162E182}" type="presParOf" srcId="{B60305E7-6EF7-4714-9435-2F08FBD05FC9}" destId="{35EB2ABD-1A83-4283-83BA-F26305CE3CA7}" srcOrd="4" destOrd="0" presId="urn:microsoft.com/office/officeart/2005/8/layout/cycle5"/>
    <dgm:cxn modelId="{94D40F9F-DB96-4CBE-90FC-4FF3EF7FE50E}" type="presParOf" srcId="{B60305E7-6EF7-4714-9435-2F08FBD05FC9}" destId="{CD877C1D-57B1-40DD-B245-A4199032C33D}" srcOrd="5" destOrd="0" presId="urn:microsoft.com/office/officeart/2005/8/layout/cycle5"/>
    <dgm:cxn modelId="{8DC0D583-ABCF-458D-8A69-E7397285FAFC}" type="presParOf" srcId="{B60305E7-6EF7-4714-9435-2F08FBD05FC9}" destId="{6F1ACDE5-CAA7-4840-A3CA-8FE0BF992893}" srcOrd="6" destOrd="0" presId="urn:microsoft.com/office/officeart/2005/8/layout/cycle5"/>
    <dgm:cxn modelId="{52BCA9BB-290E-46CF-9AD4-A30185C2C0BF}" type="presParOf" srcId="{B60305E7-6EF7-4714-9435-2F08FBD05FC9}" destId="{2E0B1449-F475-4703-97D4-76B683E29949}" srcOrd="7" destOrd="0" presId="urn:microsoft.com/office/officeart/2005/8/layout/cycle5"/>
    <dgm:cxn modelId="{66A70131-9053-43E3-A18C-BEC1855F6DF2}" type="presParOf" srcId="{B60305E7-6EF7-4714-9435-2F08FBD05FC9}" destId="{9F5744F2-BE2A-45CE-99F5-F4A7AD1B4A5E}" srcOrd="8" destOrd="0" presId="urn:microsoft.com/office/officeart/2005/8/layout/cycle5"/>
    <dgm:cxn modelId="{39044098-01F2-45A2-98A3-A64FAA8F5688}" type="presParOf" srcId="{B60305E7-6EF7-4714-9435-2F08FBD05FC9}" destId="{04AAC74D-605B-45E7-9EA9-1C560C4669F0}" srcOrd="9" destOrd="0" presId="urn:microsoft.com/office/officeart/2005/8/layout/cycle5"/>
    <dgm:cxn modelId="{86C12AC4-E33B-4334-B1CC-645B1C2863B0}" type="presParOf" srcId="{B60305E7-6EF7-4714-9435-2F08FBD05FC9}" destId="{7CE65724-701F-4F5F-9BA1-EB65503D996F}" srcOrd="10" destOrd="0" presId="urn:microsoft.com/office/officeart/2005/8/layout/cycle5"/>
    <dgm:cxn modelId="{38757FD1-B7F5-4BF1-84B0-442D929D980B}" type="presParOf" srcId="{B60305E7-6EF7-4714-9435-2F08FBD05FC9}" destId="{30A40C63-04EC-481B-B4BE-231A4BC5A7E2}" srcOrd="11" destOrd="0" presId="urn:microsoft.com/office/officeart/2005/8/layout/cycle5"/>
    <dgm:cxn modelId="{47D93930-8466-41CD-824B-E8CBEFDC58F1}" type="presParOf" srcId="{B60305E7-6EF7-4714-9435-2F08FBD05FC9}" destId="{99745600-398C-46BF-A1C4-A694F2016474}" srcOrd="12" destOrd="0" presId="urn:microsoft.com/office/officeart/2005/8/layout/cycle5"/>
    <dgm:cxn modelId="{B00E325F-E6A2-43FE-93E1-841997154D4A}" type="presParOf" srcId="{B60305E7-6EF7-4714-9435-2F08FBD05FC9}" destId="{AA434A9B-4279-4214-807E-BD9B75235F31}" srcOrd="13" destOrd="0" presId="urn:microsoft.com/office/officeart/2005/8/layout/cycle5"/>
    <dgm:cxn modelId="{2440BE84-1EC7-4DAC-931D-4D9093C97AEC}" type="presParOf" srcId="{B60305E7-6EF7-4714-9435-2F08FBD05FC9}" destId="{EB564B03-674B-4968-B066-9CE996FBA3B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AD4C9-7DEB-4986-BB6D-D28DAE372E2C}">
      <dsp:nvSpPr>
        <dsp:cNvPr id="0" name=""/>
        <dsp:cNvSpPr/>
      </dsp:nvSpPr>
      <dsp:spPr>
        <a:xfrm>
          <a:off x="4302197" y="7148087"/>
          <a:ext cx="3060000" cy="11160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CFS2- Climate </a:t>
          </a:r>
          <a:r>
            <a:rPr lang="fr-FR" sz="1600" b="1" kern="1200" dirty="0" err="1"/>
            <a:t>risk</a:t>
          </a:r>
          <a:r>
            <a:rPr lang="fr-FR" sz="1600" b="1" kern="1200" dirty="0"/>
            <a:t> identification and transmission </a:t>
          </a:r>
          <a:r>
            <a:rPr lang="fr-FR" sz="1600" b="1" kern="1200" dirty="0" err="1"/>
            <a:t>channel</a:t>
          </a:r>
          <a:r>
            <a:rPr lang="fr-FR" sz="1600" b="1" kern="1200" dirty="0"/>
            <a:t> </a:t>
          </a:r>
          <a:r>
            <a:rPr lang="fr-FR" sz="1600" b="1" kern="1200" dirty="0" err="1"/>
            <a:t>selection</a:t>
          </a:r>
          <a:endParaRPr lang="fr-FR" sz="1600" b="1" kern="1200" dirty="0"/>
        </a:p>
      </dsp:txBody>
      <dsp:txXfrm>
        <a:off x="4356676" y="7202566"/>
        <a:ext cx="2951042" cy="1007050"/>
      </dsp:txXfrm>
    </dsp:sp>
    <dsp:sp modelId="{8607F828-CF7A-4A23-BFF3-0750610F683E}">
      <dsp:nvSpPr>
        <dsp:cNvPr id="0" name=""/>
        <dsp:cNvSpPr/>
      </dsp:nvSpPr>
      <dsp:spPr>
        <a:xfrm>
          <a:off x="1855497" y="8167418"/>
          <a:ext cx="8729322" cy="8729322"/>
        </a:xfrm>
        <a:custGeom>
          <a:avLst/>
          <a:gdLst/>
          <a:ahLst/>
          <a:cxnLst/>
          <a:rect l="0" t="0" r="0" b="0"/>
          <a:pathLst>
            <a:path>
              <a:moveTo>
                <a:pt x="5604564" y="179818"/>
              </a:moveTo>
              <a:arcTo wR="4364661" hR="4364661" stAng="17190224" swAng="804328"/>
            </a:path>
          </a:pathLst>
        </a:custGeom>
        <a:noFill/>
        <a:ln w="5080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CE29D-680B-4F24-8410-23DA7C6E9CA7}">
      <dsp:nvSpPr>
        <dsp:cNvPr id="0" name=""/>
        <dsp:cNvSpPr/>
      </dsp:nvSpPr>
      <dsp:spPr>
        <a:xfrm>
          <a:off x="8453236" y="8927779"/>
          <a:ext cx="3060000" cy="11160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CFS3- Climate data </a:t>
          </a:r>
          <a:r>
            <a:rPr lang="fr-FR" sz="1600" b="1" kern="1200" dirty="0" err="1"/>
            <a:t>concerns</a:t>
          </a:r>
          <a:endParaRPr lang="fr-FR" sz="1600" b="1" kern="1200" dirty="0"/>
        </a:p>
      </dsp:txBody>
      <dsp:txXfrm>
        <a:off x="8507715" y="8982258"/>
        <a:ext cx="2951042" cy="1007050"/>
      </dsp:txXfrm>
    </dsp:sp>
    <dsp:sp modelId="{CD877C1D-57B1-40DD-B245-A4199032C33D}">
      <dsp:nvSpPr>
        <dsp:cNvPr id="0" name=""/>
        <dsp:cNvSpPr/>
      </dsp:nvSpPr>
      <dsp:spPr>
        <a:xfrm>
          <a:off x="2243040" y="2807406"/>
          <a:ext cx="8729322" cy="8729322"/>
        </a:xfrm>
        <a:custGeom>
          <a:avLst/>
          <a:gdLst/>
          <a:ahLst/>
          <a:cxnLst/>
          <a:rect l="0" t="0" r="0" b="0"/>
          <a:pathLst>
            <a:path>
              <a:moveTo>
                <a:pt x="7461265" y="7440585"/>
              </a:moveTo>
              <a:arcTo wR="4364661" hR="4364661" stAng="2688482" swAng="664342"/>
            </a:path>
          </a:pathLst>
        </a:custGeom>
        <a:noFill/>
        <a:ln w="5080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ACDE5-CAA7-4840-A3CA-8FE0BF992893}">
      <dsp:nvSpPr>
        <dsp:cNvPr id="0" name=""/>
        <dsp:cNvSpPr/>
      </dsp:nvSpPr>
      <dsp:spPr>
        <a:xfrm>
          <a:off x="6867703" y="10934519"/>
          <a:ext cx="3060000" cy="11160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CFS4 to 6- Climate insertion in </a:t>
          </a:r>
          <a:r>
            <a:rPr lang="fr-FR" sz="1600" b="1" kern="1200" dirty="0" err="1"/>
            <a:t>risk</a:t>
          </a:r>
          <a:r>
            <a:rPr lang="fr-FR" sz="1600" b="1" kern="1200" dirty="0"/>
            <a:t> </a:t>
          </a:r>
          <a:r>
            <a:rPr lang="fr-FR" sz="1600" b="1" kern="1200" dirty="0" err="1"/>
            <a:t>modelling</a:t>
          </a:r>
          <a:r>
            <a:rPr lang="fr-FR" sz="1600" b="1" kern="1200" dirty="0"/>
            <a:t> (</a:t>
          </a:r>
          <a:r>
            <a:rPr lang="fr-FR" sz="1600" b="1" kern="1200" dirty="0" err="1"/>
            <a:t>credit</a:t>
          </a:r>
          <a:r>
            <a:rPr lang="fr-FR" sz="1600" b="1" kern="1200" dirty="0"/>
            <a:t> </a:t>
          </a:r>
          <a:r>
            <a:rPr lang="fr-FR" sz="1600" b="1" kern="1200" dirty="0" err="1"/>
            <a:t>risk</a:t>
          </a:r>
          <a:r>
            <a:rPr lang="fr-FR" sz="1600" b="1" kern="1200" dirty="0"/>
            <a:t>, </a:t>
          </a:r>
          <a:r>
            <a:rPr lang="fr-FR" sz="1600" b="1" kern="1200" dirty="0" err="1"/>
            <a:t>market</a:t>
          </a:r>
          <a:r>
            <a:rPr lang="fr-FR" sz="1600" b="1" kern="1200" dirty="0"/>
            <a:t> and </a:t>
          </a:r>
          <a:r>
            <a:rPr lang="fr-FR" sz="1600" b="1" kern="1200" dirty="0" err="1"/>
            <a:t>counterparty</a:t>
          </a:r>
          <a:r>
            <a:rPr lang="fr-FR" sz="1600" b="1" kern="1200" dirty="0"/>
            <a:t> </a:t>
          </a:r>
          <a:r>
            <a:rPr lang="fr-FR" sz="1600" b="1" kern="1200" dirty="0" err="1"/>
            <a:t>risks</a:t>
          </a:r>
          <a:r>
            <a:rPr lang="fr-FR" sz="1600" b="1" kern="1200" dirty="0"/>
            <a:t>, </a:t>
          </a:r>
          <a:r>
            <a:rPr lang="fr-FR" sz="1600" b="1" kern="1200" dirty="0" err="1"/>
            <a:t>operational</a:t>
          </a:r>
          <a:r>
            <a:rPr lang="fr-FR" sz="1600" b="1" kern="1200" dirty="0"/>
            <a:t> and business </a:t>
          </a:r>
          <a:r>
            <a:rPr lang="fr-FR" sz="1600" b="1" kern="1200" dirty="0" err="1"/>
            <a:t>risks</a:t>
          </a:r>
          <a:r>
            <a:rPr lang="fr-FR" sz="1600" b="1" kern="1200" dirty="0"/>
            <a:t>)</a:t>
          </a:r>
        </a:p>
      </dsp:txBody>
      <dsp:txXfrm>
        <a:off x="6922182" y="10988998"/>
        <a:ext cx="2951042" cy="1007050"/>
      </dsp:txXfrm>
    </dsp:sp>
    <dsp:sp modelId="{9F5744F2-BE2A-45CE-99F5-F4A7AD1B4A5E}">
      <dsp:nvSpPr>
        <dsp:cNvPr id="0" name=""/>
        <dsp:cNvSpPr/>
      </dsp:nvSpPr>
      <dsp:spPr>
        <a:xfrm>
          <a:off x="1467536" y="3756965"/>
          <a:ext cx="8729322" cy="8729322"/>
        </a:xfrm>
        <a:custGeom>
          <a:avLst/>
          <a:gdLst/>
          <a:ahLst/>
          <a:cxnLst/>
          <a:rect l="0" t="0" r="0" b="0"/>
          <a:pathLst>
            <a:path>
              <a:moveTo>
                <a:pt x="5555890" y="8563618"/>
              </a:moveTo>
              <a:arcTo wR="4364661" hR="4364661" stAng="4449693" swAng="1900614"/>
            </a:path>
          </a:pathLst>
        </a:custGeom>
        <a:noFill/>
        <a:ln w="50800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AC74D-605B-45E7-9EA9-1C560C4669F0}">
      <dsp:nvSpPr>
        <dsp:cNvPr id="0" name=""/>
        <dsp:cNvSpPr/>
      </dsp:nvSpPr>
      <dsp:spPr>
        <a:xfrm>
          <a:off x="1736691" y="10934519"/>
          <a:ext cx="3060000" cy="11160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CFS7- Climate insertion in </a:t>
          </a:r>
          <a:r>
            <a:rPr lang="fr-FR" sz="1600" b="1" kern="1200" dirty="0" err="1"/>
            <a:t>strategic</a:t>
          </a:r>
          <a:r>
            <a:rPr lang="fr-FR" sz="1600" b="1" kern="1200" dirty="0"/>
            <a:t> </a:t>
          </a:r>
          <a:r>
            <a:rPr lang="fr-FR" sz="1600" b="1" kern="1200" dirty="0" err="1"/>
            <a:t>processes</a:t>
          </a:r>
          <a:endParaRPr lang="fr-FR" sz="1600" b="1" kern="1200" dirty="0"/>
        </a:p>
      </dsp:txBody>
      <dsp:txXfrm>
        <a:off x="1791170" y="10988998"/>
        <a:ext cx="2951042" cy="1007050"/>
      </dsp:txXfrm>
    </dsp:sp>
    <dsp:sp modelId="{30A40C63-04EC-481B-B4BE-231A4BC5A7E2}">
      <dsp:nvSpPr>
        <dsp:cNvPr id="0" name=""/>
        <dsp:cNvSpPr/>
      </dsp:nvSpPr>
      <dsp:spPr>
        <a:xfrm>
          <a:off x="746663" y="2840066"/>
          <a:ext cx="8729322" cy="8729322"/>
        </a:xfrm>
        <a:custGeom>
          <a:avLst/>
          <a:gdLst/>
          <a:ahLst/>
          <a:cxnLst/>
          <a:rect l="0" t="0" r="0" b="0"/>
          <a:pathLst>
            <a:path>
              <a:moveTo>
                <a:pt x="1859385" y="7938715"/>
              </a:moveTo>
              <a:arcTo wR="4364661" hR="4364661" stAng="7501739" swAng="677927"/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45600-398C-46BF-A1C4-A694F2016474}">
      <dsp:nvSpPr>
        <dsp:cNvPr id="0" name=""/>
        <dsp:cNvSpPr/>
      </dsp:nvSpPr>
      <dsp:spPr>
        <a:xfrm>
          <a:off x="151030" y="8890412"/>
          <a:ext cx="3060000" cy="111600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CFS1- Climate scenario design</a:t>
          </a:r>
        </a:p>
      </dsp:txBody>
      <dsp:txXfrm>
        <a:off x="205509" y="8944891"/>
        <a:ext cx="2951042" cy="1007050"/>
      </dsp:txXfrm>
    </dsp:sp>
    <dsp:sp modelId="{EB564B03-674B-4968-B066-9CE996FBA3B1}">
      <dsp:nvSpPr>
        <dsp:cNvPr id="0" name=""/>
        <dsp:cNvSpPr/>
      </dsp:nvSpPr>
      <dsp:spPr>
        <a:xfrm>
          <a:off x="1051849" y="8167370"/>
          <a:ext cx="8729322" cy="8729322"/>
        </a:xfrm>
        <a:custGeom>
          <a:avLst/>
          <a:gdLst/>
          <a:ahLst/>
          <a:cxnLst/>
          <a:rect l="0" t="0" r="0" b="0"/>
          <a:pathLst>
            <a:path>
              <a:moveTo>
                <a:pt x="2235065" y="554793"/>
              </a:moveTo>
              <a:arcTo wR="4364661" hR="4364661" stAng="14447771" swAng="772209"/>
            </a:path>
          </a:pathLst>
        </a:custGeom>
        <a:noFill/>
        <a:ln w="508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3DCD-EFB7-4863-8690-F2A27CCA1F26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E3B35-0AC1-41D5-B709-E09D25A8E6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2890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89F4-1F57-4190-A44D-8606FFA7B1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00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08ED-D142-612E-A712-8D5A3D89C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5F043-B3F3-A8B8-4985-93850B682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04FBA-2253-E494-53A0-61868A65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1240-AE96-B8E9-324E-A8D42EF2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8D4D-E149-6B74-D4CF-AC55076B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09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9E44-6CA8-11A7-6281-82634CF7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D751B-D4DD-4C58-235B-501F1463B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A068-A351-7E82-5877-55DCEBE8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2D86-2042-54AF-DE70-7B60CD96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DBBF-28F0-4DBF-E69D-8B45C14A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132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AD71D-7F5F-18E1-81F6-97DB6E195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6E3CE-4E90-69F1-7E7C-59AA732E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D1AA-9CB3-D8F3-5B2E-5F77B5AB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9CCB-50B2-F302-7C6C-FF8A6EC3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AF0C-A467-5B5C-AFE5-C2EC1678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647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01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0CB3-DA08-C941-D378-F1FC2983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8074-BF00-174E-1430-EEE685DB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083F-6810-D966-4306-0B32D8CB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2761E-5C26-37FC-FE03-1362C6C6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1912-7FE9-8EC7-BAD4-DC01BD73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9728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A31F-C55B-7B71-4A1A-FEAB0F5D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ADD0-F8CC-2B90-E73E-77D1B9F2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FD1E7-DE75-FA18-1283-E44C032B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833A-46B5-ADE2-F261-58AA93BE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0DD15-730C-5BAC-8A18-FE62CB62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551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7AAB-A71E-04A9-BDD1-BEA7305E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07BAF-7652-DE1B-BC40-0B77FC00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B3F96-1F79-265E-497C-8BFBB15F0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DA33D-CB1A-8F47-FE13-83BF7FC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E695C-3334-B213-D9C3-379D166D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CE948-A4C2-CABE-0637-8F7193B7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217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C35A-B697-E76E-25DF-C469ECBF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458DD-AD7B-DDAE-979A-2F5CD0B0E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02168-5D61-44C0-AC95-C4DFCF713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E321B-356A-5BFA-6DD1-19DA90402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0AB22-2EAC-D518-1DED-275D88EEA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9B5F2-0258-327A-FAB3-751B4912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18D5B-01E5-A772-BDF7-C4F4C0EC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B6424-F72E-4656-4E2F-44D0B0E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44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FE4C-A390-6E47-E37B-E2E1FC76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766B2-7FCF-A7C9-F0C7-58B43A5A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15433-AC0F-4627-4BB0-F2A9CABF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9F3C5-9FF8-9986-5230-0AD911DE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801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8071C-CCE4-FC36-FB52-A69CBF5D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08506-533A-CF74-E971-1DD5F272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88938-152D-8E02-F0A4-BAFACEBA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7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A650-AF73-F19E-429C-2678061E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3F1C-9945-6ABB-43A8-A36A6871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2F4A3-E2BB-2A4D-4CD3-414FD0D73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ACD1B-E220-3A54-1606-449EE674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9EA0E-C15D-2CF7-E502-012EF731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F8570-7B7D-16AA-D7B8-71A4D995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57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D7BD-F8DD-475D-A154-44D9D10E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567D5-5707-D021-FAF7-88D5A5D84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F496D-CEAC-62EE-63DD-6C0A362D0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8D8BF-6BCE-B4AD-B1BB-A72C8890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F8B61-E93D-5451-0A0A-6D1B2EDC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0CCDC-C100-B765-4295-A026CDD6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839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706D0-2125-49B4-DD03-2CED9E67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1791-5B49-CDA9-2437-6DDC4526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C442-63F8-8C93-E545-50B4E398C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3096-90A7-4F0C-8092-2FD04C00E23D}" type="datetimeFigureOut">
              <a:rPr lang="en-BE" smtClean="0"/>
              <a:t>27/05/2024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9DD8-F7E1-A903-7B44-C9A2FE327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EF021-39A0-2474-A4F5-9D4A060A9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EE72-0C56-4C31-B59D-E770B927F6E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311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10" Type="http://schemas.openxmlformats.org/officeDocument/2006/relationships/image" Target="../media/image7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flyer with text">
            <a:extLst>
              <a:ext uri="{FF2B5EF4-FFF2-40B4-BE49-F238E27FC236}">
                <a16:creationId xmlns:a16="http://schemas.microsoft.com/office/drawing/2014/main" id="{3EF8463E-0D30-80AA-D21A-9C4442788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742DCDDE-EED5-B362-953E-4D6F8437EE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2DCDDE-EED5-B362-953E-4D6F8437E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09BD09B-999B-FDF9-A896-941D195C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58" y="75339"/>
            <a:ext cx="2454973" cy="600164"/>
          </a:xfrm>
        </p:spPr>
        <p:txBody>
          <a:bodyPr vert="horz">
            <a:noAutofit/>
          </a:bodyPr>
          <a:lstStyle/>
          <a:p>
            <a:r>
              <a:rPr lang="en-GB" sz="3500" dirty="0">
                <a:solidFill>
                  <a:srgbClr val="31ADAD"/>
                </a:solidFill>
                <a:latin typeface="Montserrat Black"/>
              </a:rPr>
              <a:t>Speakers</a:t>
            </a:r>
            <a:endParaRPr lang="en-BE" sz="3500" dirty="0">
              <a:solidFill>
                <a:srgbClr val="31ADA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01DF4-B87B-69C8-C12B-639DB2B653E0}"/>
              </a:ext>
            </a:extLst>
          </p:cNvPr>
          <p:cNvSpPr txBox="1"/>
          <p:nvPr/>
        </p:nvSpPr>
        <p:spPr>
          <a:xfrm>
            <a:off x="4634379" y="2782288"/>
            <a:ext cx="3467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>
                <a:solidFill>
                  <a:srgbClr val="31ADAD"/>
                </a:solidFill>
                <a:latin typeface="Montserrat Black" panose="00000A00000000000000" pitchFamily="50" charset="0"/>
              </a:rPr>
              <a:t>Djean</a:t>
            </a:r>
            <a:r>
              <a:rPr lang="en-GB" sz="1100" dirty="0">
                <a:solidFill>
                  <a:srgbClr val="31ADAD"/>
                </a:solidFill>
                <a:latin typeface="Montserrat Black" panose="00000A00000000000000" pitchFamily="50" charset="0"/>
              </a:rPr>
              <a:t> Ba Lou</a:t>
            </a:r>
            <a:endParaRPr lang="sl-SI" sz="1100" dirty="0">
              <a:solidFill>
                <a:srgbClr val="31ADAD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Lead Supervisor</a:t>
            </a:r>
            <a:br>
              <a:rPr lang="sl-SI" sz="1100" dirty="0">
                <a:solidFill>
                  <a:srgbClr val="31ADAD"/>
                </a:solidFill>
                <a:latin typeface="Montserrat Light" panose="00000400000000000000" pitchFamily="50" charset="0"/>
              </a:rPr>
            </a:br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European Central Bank</a:t>
            </a:r>
            <a:endParaRPr lang="en-BE" sz="1100" dirty="0">
              <a:solidFill>
                <a:srgbClr val="31ADAD"/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9AB33-41F9-9288-072E-EF3536E9B70D}"/>
              </a:ext>
            </a:extLst>
          </p:cNvPr>
          <p:cNvSpPr txBox="1"/>
          <p:nvPr/>
        </p:nvSpPr>
        <p:spPr>
          <a:xfrm>
            <a:off x="4634379" y="5578017"/>
            <a:ext cx="3467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31ADAD"/>
                </a:solidFill>
                <a:latin typeface="Montserrat Black" panose="00000A00000000000000" pitchFamily="50" charset="0"/>
              </a:rPr>
              <a:t>Nicola </a:t>
            </a:r>
            <a:r>
              <a:rPr lang="es-ES" sz="1100" dirty="0" err="1">
                <a:solidFill>
                  <a:srgbClr val="31ADAD"/>
                </a:solidFill>
                <a:latin typeface="Montserrat Black" panose="00000A00000000000000" pitchFamily="50" charset="0"/>
              </a:rPr>
              <a:t>Morandin</a:t>
            </a:r>
            <a:endParaRPr lang="sl-SI" sz="1100" dirty="0">
              <a:solidFill>
                <a:srgbClr val="31ADAD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Head of Credit &amp; Climate Stress Testing</a:t>
            </a:r>
            <a:endParaRPr lang="sl-SI" sz="1100" dirty="0">
              <a:solidFill>
                <a:srgbClr val="31ADAD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n-US" sz="1100" dirty="0" err="1">
                <a:solidFill>
                  <a:srgbClr val="31ADAD"/>
                </a:solidFill>
                <a:latin typeface="Montserrat Light" panose="00000400000000000000" pitchFamily="50" charset="0"/>
              </a:rPr>
              <a:t>Unicredit</a:t>
            </a:r>
            <a:endParaRPr lang="en-BE" sz="1100" dirty="0">
              <a:solidFill>
                <a:srgbClr val="31ADAD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0D36B-E295-6823-903B-289E92343114}"/>
              </a:ext>
            </a:extLst>
          </p:cNvPr>
          <p:cNvSpPr txBox="1"/>
          <p:nvPr/>
        </p:nvSpPr>
        <p:spPr>
          <a:xfrm>
            <a:off x="809896" y="5457590"/>
            <a:ext cx="3467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31ADAD"/>
                </a:solidFill>
                <a:latin typeface="Montserrat Black" panose="00000A00000000000000" pitchFamily="50" charset="0"/>
              </a:rPr>
              <a:t>Angel Monzon</a:t>
            </a:r>
            <a:endParaRPr lang="sl-SI" sz="1100" dirty="0">
              <a:solidFill>
                <a:srgbClr val="31ADAD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Head of Risk Analysis and Stress Testing</a:t>
            </a:r>
            <a:br>
              <a:rPr lang="sl-SI" sz="1100" dirty="0">
                <a:solidFill>
                  <a:srgbClr val="31ADAD"/>
                </a:solidFill>
                <a:latin typeface="Montserrat Light" panose="00000400000000000000" pitchFamily="50" charset="0"/>
              </a:rPr>
            </a:br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European Banking Authority</a:t>
            </a:r>
            <a:endParaRPr lang="en-BE" sz="1100" dirty="0">
              <a:solidFill>
                <a:srgbClr val="31ADAD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1A7D46-C4B0-E96E-3BFC-D86E6A828F5A}"/>
              </a:ext>
            </a:extLst>
          </p:cNvPr>
          <p:cNvSpPr txBox="1"/>
          <p:nvPr/>
        </p:nvSpPr>
        <p:spPr>
          <a:xfrm>
            <a:off x="-308992" y="2787931"/>
            <a:ext cx="57057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31ADAD"/>
                </a:solidFill>
                <a:latin typeface="Montserrat Black" panose="00000A00000000000000" pitchFamily="50" charset="0"/>
              </a:rPr>
              <a:t>Marc </a:t>
            </a:r>
            <a:r>
              <a:rPr lang="en-US" sz="1100" dirty="0" err="1">
                <a:solidFill>
                  <a:srgbClr val="31ADAD"/>
                </a:solidFill>
                <a:latin typeface="Montserrat Black" panose="00000A00000000000000" pitchFamily="50" charset="0"/>
              </a:rPr>
              <a:t>Irubetagoyena</a:t>
            </a:r>
            <a:endParaRPr lang="sl-SI" sz="1100" dirty="0">
              <a:solidFill>
                <a:srgbClr val="31ADAD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Head of Group Stress Testing and Financial Simulations</a:t>
            </a:r>
            <a:br>
              <a:rPr lang="sl-SI" sz="1100" dirty="0">
                <a:solidFill>
                  <a:srgbClr val="31ADAD"/>
                </a:solidFill>
                <a:latin typeface="Montserrat Light" panose="00000400000000000000" pitchFamily="50" charset="0"/>
              </a:rPr>
            </a:br>
            <a:r>
              <a:rPr lang="en-US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BNP Paribas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BF187F6-FEF2-A195-9EEE-27458DAF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/>
        </p:blipFill>
        <p:spPr bwMode="auto">
          <a:xfrm>
            <a:off x="1648965" y="858886"/>
            <a:ext cx="1789846" cy="1794858"/>
          </a:xfrm>
          <a:prstGeom prst="ellipse">
            <a:avLst/>
          </a:prstGeom>
          <a:ln w="63500" cap="rnd">
            <a:solidFill>
              <a:srgbClr val="31ADA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52C58E-48EC-2DE3-0B93-335AFFAAB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0163" y="3586072"/>
            <a:ext cx="1813437" cy="1813437"/>
          </a:xfrm>
          <a:prstGeom prst="ellipse">
            <a:avLst/>
          </a:prstGeom>
          <a:ln w="63500" cap="rnd">
            <a:solidFill>
              <a:srgbClr val="31ADA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8B5189-150D-A967-F73E-26BBD4D60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b="454"/>
          <a:stretch/>
        </p:blipFill>
        <p:spPr>
          <a:xfrm>
            <a:off x="5451233" y="918827"/>
            <a:ext cx="1790454" cy="1774207"/>
          </a:xfrm>
          <a:prstGeom prst="ellipse">
            <a:avLst/>
          </a:prstGeom>
          <a:ln w="63500" cap="rnd">
            <a:solidFill>
              <a:srgbClr val="31ADA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27E838-A4B6-2C1A-F998-D79108B746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/>
        </p:blipFill>
        <p:spPr>
          <a:xfrm>
            <a:off x="1673399" y="3527544"/>
            <a:ext cx="1867152" cy="1794858"/>
          </a:xfrm>
          <a:prstGeom prst="ellipse">
            <a:avLst/>
          </a:prstGeom>
          <a:ln w="63500" cap="rnd">
            <a:solidFill>
              <a:srgbClr val="31ADA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737A3-B44C-E089-8396-A8F803F4AD91}"/>
              </a:ext>
            </a:extLst>
          </p:cNvPr>
          <p:cNvSpPr txBox="1"/>
          <p:nvPr/>
        </p:nvSpPr>
        <p:spPr>
          <a:xfrm>
            <a:off x="8674093" y="1408906"/>
            <a:ext cx="275612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500" dirty="0">
                <a:solidFill>
                  <a:srgbClr val="31ADAD"/>
                </a:solidFill>
                <a:latin typeface="Montserrat Black"/>
              </a:rPr>
              <a:t>Moderator</a:t>
            </a:r>
            <a:endParaRPr lang="en-GB" sz="3500" dirty="0">
              <a:solidFill>
                <a:srgbClr val="31ADAD"/>
              </a:solidFill>
            </a:endParaRPr>
          </a:p>
        </p:txBody>
      </p:sp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62FA257-9427-C266-F427-FE8BC8930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59" y="2149127"/>
            <a:ext cx="1873391" cy="1757205"/>
          </a:xfrm>
          <a:prstGeom prst="ellipse">
            <a:avLst/>
          </a:prstGeom>
          <a:ln w="63500" cap="rnd">
            <a:solidFill>
              <a:srgbClr val="31ADA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38BC81-2123-37F9-A550-2EC0D47C8514}"/>
              </a:ext>
            </a:extLst>
          </p:cNvPr>
          <p:cNvSpPr txBox="1"/>
          <p:nvPr/>
        </p:nvSpPr>
        <p:spPr>
          <a:xfrm>
            <a:off x="6669365" y="4124891"/>
            <a:ext cx="66585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 err="1">
                <a:solidFill>
                  <a:srgbClr val="31ADAD"/>
                </a:solidFill>
                <a:latin typeface="Montserrat Black" panose="00000A00000000000000" pitchFamily="50" charset="0"/>
              </a:rPr>
              <a:t>Denisa</a:t>
            </a:r>
            <a:r>
              <a:rPr lang="en-GB" sz="1100" dirty="0">
                <a:solidFill>
                  <a:srgbClr val="31ADAD"/>
                </a:solidFill>
                <a:latin typeface="Montserrat Black" panose="00000A00000000000000" pitchFamily="50" charset="0"/>
              </a:rPr>
              <a:t> </a:t>
            </a:r>
            <a:r>
              <a:rPr lang="en-GB" sz="1100" dirty="0" err="1">
                <a:solidFill>
                  <a:srgbClr val="31ADAD"/>
                </a:solidFill>
                <a:latin typeface="Montserrat Black" panose="00000A00000000000000" pitchFamily="50" charset="0"/>
              </a:rPr>
              <a:t>Avermaete</a:t>
            </a:r>
            <a:endParaRPr lang="en-GB" sz="1100" dirty="0">
              <a:solidFill>
                <a:srgbClr val="31ADAD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en-GB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Senior Policy Adviser - Sustainable Finance,</a:t>
            </a:r>
          </a:p>
          <a:p>
            <a:pPr algn="ctr"/>
            <a:r>
              <a:rPr lang="en-GB" sz="1100" dirty="0">
                <a:solidFill>
                  <a:srgbClr val="31ADAD"/>
                </a:solidFill>
                <a:latin typeface="Montserrat Light" panose="00000400000000000000" pitchFamily="50" charset="0"/>
              </a:rPr>
              <a:t>European Banking Federation</a:t>
            </a:r>
          </a:p>
        </p:txBody>
      </p:sp>
    </p:spTree>
    <p:extLst>
      <p:ext uri="{BB962C8B-B14F-4D97-AF65-F5344CB8AC3E}">
        <p14:creationId xmlns:p14="http://schemas.microsoft.com/office/powerpoint/2010/main" val="23822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970106F6-42D8-32C6-5CEF-56CA7244ED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0106F6-42D8-32C6-5CEF-56CA7244E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538DD9D5-FEF3-5326-06B2-F28FB8E17674}"/>
              </a:ext>
            </a:extLst>
          </p:cNvPr>
          <p:cNvGrpSpPr/>
          <p:nvPr/>
        </p:nvGrpSpPr>
        <p:grpSpPr>
          <a:xfrm>
            <a:off x="308008" y="587141"/>
            <a:ext cx="10154653" cy="3068855"/>
            <a:chOff x="308008" y="587141"/>
            <a:chExt cx="10154653" cy="306885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32B89AB-F3F3-C2AC-4CD3-02ADB7A8525A}"/>
                </a:ext>
              </a:extLst>
            </p:cNvPr>
            <p:cNvSpPr/>
            <p:nvPr/>
          </p:nvSpPr>
          <p:spPr>
            <a:xfrm>
              <a:off x="308008" y="587141"/>
              <a:ext cx="10154653" cy="164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A514260-CCFF-20CD-1591-BF083E1C84BE}"/>
                </a:ext>
              </a:extLst>
            </p:cNvPr>
            <p:cNvSpPr/>
            <p:nvPr/>
          </p:nvSpPr>
          <p:spPr>
            <a:xfrm>
              <a:off x="402658" y="2010076"/>
              <a:ext cx="5420628" cy="164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C0A0CE3D-E050-1B9F-64F5-5C68383121DE}"/>
              </a:ext>
            </a:extLst>
          </p:cNvPr>
          <p:cNvSpPr txBox="1">
            <a:spLocks/>
          </p:cNvSpPr>
          <p:nvPr/>
        </p:nvSpPr>
        <p:spPr>
          <a:xfrm>
            <a:off x="308008" y="654671"/>
            <a:ext cx="6949286" cy="457971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942929"/>
                </a:solidFill>
                <a:latin typeface="Montserrat Black" panose="00000A00000000000000" pitchFamily="2" charset="0"/>
              </a:rPr>
              <a:t>Report of the C-ESG Risk Roundtable Collateral Workstream</a:t>
            </a:r>
          </a:p>
          <a:p>
            <a:endParaRPr lang="en-US" sz="3200" b="1" dirty="0">
              <a:latin typeface="Montserrat Black" panose="00000A00000000000000" pitchFamily="2" charset="0"/>
            </a:endParaRPr>
          </a:p>
          <a:p>
            <a:r>
              <a:rPr lang="en-US" sz="3200" b="1" dirty="0">
                <a:latin typeface="Montserrat Black" panose="00000A00000000000000" pitchFamily="2" charset="0"/>
              </a:rPr>
              <a:t>Presentation of the Report </a:t>
            </a:r>
            <a:br>
              <a:rPr lang="es-ES" sz="3200" b="1" dirty="0">
                <a:solidFill>
                  <a:srgbClr val="942929"/>
                </a:solidFill>
                <a:latin typeface="Montserrat Black" panose="00000A00000000000000" pitchFamily="2" charset="0"/>
              </a:rPr>
            </a:br>
            <a:r>
              <a:rPr lang="es-ES" sz="2400" b="1" dirty="0">
                <a:solidFill>
                  <a:srgbClr val="942929"/>
                </a:solidFill>
                <a:latin typeface="Montserrat Black" panose="00000A00000000000000" pitchFamily="2" charset="0"/>
              </a:rPr>
              <a:t>Monica López-Monís, </a:t>
            </a:r>
            <a:r>
              <a:rPr lang="en-US" sz="2400" b="1" dirty="0">
                <a:solidFill>
                  <a:srgbClr val="942929"/>
                </a:solidFill>
                <a:latin typeface="Montserrat Black" panose="00000A00000000000000" pitchFamily="2" charset="0"/>
              </a:rPr>
              <a:t>Head of Supervisory and Regulatory Relations, Santander Group</a:t>
            </a:r>
            <a:endParaRPr lang="es-ES" sz="2400" b="1" dirty="0">
              <a:solidFill>
                <a:srgbClr val="942929"/>
              </a:solidFill>
              <a:latin typeface="Montserrat Black" panose="00000A00000000000000" pitchFamily="2" charset="0"/>
            </a:endParaRPr>
          </a:p>
          <a:p>
            <a:endParaRPr lang="es-ES" sz="3200" b="1" dirty="0">
              <a:solidFill>
                <a:srgbClr val="942929"/>
              </a:solidFill>
              <a:latin typeface="Montserrat Black" panose="00000A00000000000000" pitchFamily="2" charset="0"/>
            </a:endParaRPr>
          </a:p>
          <a:p>
            <a:pPr algn="r"/>
            <a:r>
              <a:rPr lang="es-ES" sz="2400" b="1" dirty="0">
                <a:solidFill>
                  <a:srgbClr val="942929"/>
                </a:solidFill>
                <a:latin typeface="Montserrat Black" panose="00000A00000000000000" pitchFamily="2" charset="0"/>
              </a:rPr>
              <a:t>11 </a:t>
            </a:r>
            <a:r>
              <a:rPr lang="es-ES" sz="2400" b="1" dirty="0" err="1">
                <a:solidFill>
                  <a:srgbClr val="942929"/>
                </a:solidFill>
                <a:latin typeface="Montserrat Black" panose="00000A00000000000000" pitchFamily="2" charset="0"/>
              </a:rPr>
              <a:t>January</a:t>
            </a:r>
            <a:r>
              <a:rPr lang="es-ES" sz="2400" b="1" dirty="0">
                <a:solidFill>
                  <a:srgbClr val="942929"/>
                </a:solidFill>
                <a:latin typeface="Montserrat Black" panose="00000A00000000000000" pitchFamily="2" charset="0"/>
              </a:rPr>
              <a:t> 2024 </a:t>
            </a:r>
          </a:p>
          <a:p>
            <a:endParaRPr lang="es-ES" sz="3600" dirty="0">
              <a:solidFill>
                <a:srgbClr val="942929"/>
              </a:solidFill>
            </a:endParaRPr>
          </a:p>
        </p:txBody>
      </p:sp>
      <p:pic>
        <p:nvPicPr>
          <p:cNvPr id="3" name="Picture 2" descr="A close-up of a network&#10;&#10;Description automatically generated">
            <a:extLst>
              <a:ext uri="{FF2B5EF4-FFF2-40B4-BE49-F238E27FC236}">
                <a16:creationId xmlns:a16="http://schemas.microsoft.com/office/drawing/2014/main" id="{4DBE4272-9E4C-E955-E98C-439D5DBC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6A9E24-FA4B-2914-1DD8-74F300952085}"/>
              </a:ext>
            </a:extLst>
          </p:cNvPr>
          <p:cNvSpPr txBox="1"/>
          <p:nvPr/>
        </p:nvSpPr>
        <p:spPr>
          <a:xfrm>
            <a:off x="831915" y="455120"/>
            <a:ext cx="78210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Report of the C-ESG Risk Roundtable Climate Scenario Workstream</a:t>
            </a:r>
            <a:endParaRPr lang="sl-SI" sz="28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Presentation of the Report </a:t>
            </a:r>
            <a:endParaRPr lang="sl-SI" sz="28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Marc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Irubetagoyena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 </a:t>
            </a:r>
            <a:endParaRPr lang="sl-SI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Head of Group Stress Testing 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and Financial Simulations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  <a:t>BNP Paribas</a:t>
            </a:r>
            <a:b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</a:rPr>
            </a:b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urved object&#10;&#10;Description automatically generated">
            <a:extLst>
              <a:ext uri="{FF2B5EF4-FFF2-40B4-BE49-F238E27FC236}">
                <a16:creationId xmlns:a16="http://schemas.microsoft.com/office/drawing/2014/main" id="{8EBC6A3C-A01B-59AB-77BC-25C47EBD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re 19">
            <a:extLst>
              <a:ext uri="{FF2B5EF4-FFF2-40B4-BE49-F238E27FC236}">
                <a16:creationId xmlns:a16="http://schemas.microsoft.com/office/drawing/2014/main" id="{5C451823-E9DC-E3AA-9E34-D339B0D2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2800" b="1" dirty="0"/>
              <a:t>A collaborative work on climate scenario analysis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DBF0735-A435-65F1-4ABD-87E521F5A4C5}"/>
              </a:ext>
            </a:extLst>
          </p:cNvPr>
          <p:cNvSpPr txBox="1"/>
          <p:nvPr/>
        </p:nvSpPr>
        <p:spPr>
          <a:xfrm>
            <a:off x="746116" y="972357"/>
            <a:ext cx="10823946" cy="524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A </a:t>
            </a: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collaborative work of the Climate Scenario Analysis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WorkStream</a:t>
            </a: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 (CSA WS)</a:t>
            </a:r>
            <a:r>
              <a:rPr lang="en-GB" b="1" dirty="0">
                <a:solidFill>
                  <a:srgbClr val="000000"/>
                </a:solidFill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has been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 facilitated by BNP Paribas,</a:t>
            </a: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with the participation of the ECB and the EBF in an observing capacity.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CSA WS objectives are to share </a:t>
            </a: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between participating banks: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 current practices on Climate and ESG scenario analysis,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targeted evolutions on Climate and ESG scenario analysis</a:t>
            </a:r>
            <a:r>
              <a:rPr lang="en-GB" b="1" dirty="0">
                <a:solidFill>
                  <a:srgbClr val="000000"/>
                </a:solidFill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GB" sz="1800" b="1" dirty="0">
              <a:solidFill>
                <a:srgbClr val="000000"/>
              </a:solidFill>
              <a:effectLst/>
              <a:latin typeface="BNPP Serif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internal capital assessment and risk materiality analysis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BNPP Serif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initial  </a:t>
            </a: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focus  is  on Climate and Environmental risk factors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Understanding of common building blocks as well as discrepancies, 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identification of  clear challenges with proposed  short-term solutions, </a:t>
            </a:r>
            <a:r>
              <a:rPr lang="en-GB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public  dissemination 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of observed practices are </a:t>
            </a:r>
            <a:r>
              <a:rPr lang="en-GB" dirty="0">
                <a:solidFill>
                  <a:srgbClr val="000000"/>
                </a:solidFill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expected deliverables </a:t>
            </a: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of  the CSA WS.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02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urved object&#10;&#10;Description automatically generated">
            <a:extLst>
              <a:ext uri="{FF2B5EF4-FFF2-40B4-BE49-F238E27FC236}">
                <a16:creationId xmlns:a16="http://schemas.microsoft.com/office/drawing/2014/main" id="{8EBC6A3C-A01B-59AB-77BC-25C47EBD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re 19">
            <a:extLst>
              <a:ext uri="{FF2B5EF4-FFF2-40B4-BE49-F238E27FC236}">
                <a16:creationId xmlns:a16="http://schemas.microsoft.com/office/drawing/2014/main" id="{5C451823-E9DC-E3AA-9E34-D339B0D2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22"/>
            <a:ext cx="10515600" cy="1325563"/>
          </a:xfrm>
        </p:spPr>
        <p:txBody>
          <a:bodyPr/>
          <a:lstStyle/>
          <a:p>
            <a:pPr algn="ctr"/>
            <a:r>
              <a:rPr lang="en-US" sz="2800" b="1" dirty="0"/>
              <a:t>Key learnings on CSA from this first year of joint work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DBF0735-A435-65F1-4ABD-87E521F5A4C5}"/>
              </a:ext>
            </a:extLst>
          </p:cNvPr>
          <p:cNvSpPr txBox="1"/>
          <p:nvPr/>
        </p:nvSpPr>
        <p:spPr>
          <a:xfrm>
            <a:off x="691115" y="1558355"/>
            <a:ext cx="10823946" cy="445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Climate scenario analysis is on the rise 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for key risk and strategic processes, as shown by the numerous supervisory exercises and in the publications of the banks.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BNPP Serif" panose="02000000000000000000" pitchFamily="50" charset="0"/>
              <a:ea typeface="Calibri" panose="020F0502020204030204" pitchFamily="34" charset="0"/>
              <a:cs typeface="Montserrat Light" panose="000004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CSA is a relevant tool for climate risk assessment and communication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 notably due to: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the transparency on hypothesis retained in the scenarios played,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some consistency (to be enhanced) in the methodology used,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long-term practice of data gathering aligned with prudential and accounting reporting.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0000"/>
              </a:solidFill>
              <a:latin typeface="BNPP Serif" panose="02000000000000000000" pitchFamily="50" charset="0"/>
              <a:ea typeface="Calibri" panose="020F0502020204030204" pitchFamily="34" charset="0"/>
              <a:cs typeface="Montserrat Light" panose="000004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With some prerequisites, disclosing CSA based on a set of anchor climate scenarios could meaningfully complement 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the already wide range of financial institutions’ disclosures </a:t>
            </a:r>
            <a:r>
              <a:rPr lang="en-US" b="1" dirty="0">
                <a:solidFill>
                  <a:srgbClr val="000000"/>
                </a:solidFill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Montserrat Light" panose="00000400000000000000" pitchFamily="2" charset="0"/>
              </a:rPr>
              <a:t>among which the alignment of their portfolios with a Net Zero 2050 scenario for NZBA banks).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0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urved object&#10;&#10;Description automatically generated">
            <a:extLst>
              <a:ext uri="{FF2B5EF4-FFF2-40B4-BE49-F238E27FC236}">
                <a16:creationId xmlns:a16="http://schemas.microsoft.com/office/drawing/2014/main" id="{8EBC6A3C-A01B-59AB-77BC-25C47EBD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re 19">
            <a:extLst>
              <a:ext uri="{FF2B5EF4-FFF2-40B4-BE49-F238E27FC236}">
                <a16:creationId xmlns:a16="http://schemas.microsoft.com/office/drawing/2014/main" id="{5C451823-E9DC-E3AA-9E34-D339B0D2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22"/>
            <a:ext cx="10515600" cy="1325563"/>
          </a:xfrm>
        </p:spPr>
        <p:txBody>
          <a:bodyPr/>
          <a:lstStyle/>
          <a:p>
            <a:pPr algn="ctr"/>
            <a:r>
              <a:rPr lang="en-US" sz="2800" b="1" dirty="0"/>
              <a:t>Main prerequisites for relevant CSA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DBF0735-A435-65F1-4ABD-87E521F5A4C5}"/>
              </a:ext>
            </a:extLst>
          </p:cNvPr>
          <p:cNvSpPr txBox="1"/>
          <p:nvPr/>
        </p:nvSpPr>
        <p:spPr>
          <a:xfrm>
            <a:off x="691115" y="1188487"/>
            <a:ext cx="10823946" cy="473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9017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availability of detailed data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to describe current exposure to risk factors and its evolution in the past to capture dependencies between climate transmission channels and banking financial risks;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</a:p>
          <a:p>
            <a:pPr marL="180340" indent="-9017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-the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ability to produce or enrich external climate reference scenarios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scientifically credible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Institut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l’Energie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Atomique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or Network for Greening the Financial System);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9017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-the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ability to identify the material climate risk factors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for the institution and the portfolio areas most exposed to these risk factors 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with their associated transmission channels towards financial risks of the institution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9017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-the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formalisation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of the evolution of the institution’s strategy in the various climate scenarios 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in order to project the deformation of the balance sheet and in particular its exposure to the different types of clients and locations, as well as the financed emissions;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9017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-the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modelling of the impacts of climate risk factors, through relevant transmission channels, on the financial risks of institutions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9017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-</a:t>
            </a:r>
            <a:r>
              <a:rPr lang="en-US" sz="1800" b="1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Communication packs adapted to the different targeted audiences</a:t>
            </a:r>
            <a:r>
              <a:rPr lang="en-US" sz="1800" dirty="0">
                <a:solidFill>
                  <a:srgbClr val="000000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venir Next LT Pro" panose="020B0504020202020204" pitchFamily="34" charset="0"/>
              </a:rPr>
              <a:t> (clients, supervisors, investors, associations, lobbyists, general public,…).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5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0AE30122-1D21-C5F2-AE0E-E2D9DAF9F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959742"/>
              </p:ext>
            </p:extLst>
          </p:nvPr>
        </p:nvGraphicFramePr>
        <p:xfrm>
          <a:off x="256674" y="-6170424"/>
          <a:ext cx="11664395" cy="180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0DC6BB68-CF89-2267-A6BF-5EFAA7DC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79" y="-6770080"/>
            <a:ext cx="10363200" cy="1671806"/>
          </a:xfrm>
        </p:spPr>
        <p:txBody>
          <a:bodyPr>
            <a:normAutofit/>
          </a:bodyPr>
          <a:lstStyle/>
          <a:p>
            <a:r>
              <a:rPr lang="fr-FR" b="1" dirty="0" err="1"/>
              <a:t>Map</a:t>
            </a:r>
            <a:r>
              <a:rPr lang="fr-FR" b="1" dirty="0"/>
              <a:t> of Climate </a:t>
            </a:r>
            <a:r>
              <a:rPr lang="fr-FR" b="1" dirty="0" err="1"/>
              <a:t>FactSheets</a:t>
            </a:r>
            <a:r>
              <a:rPr lang="fr-FR" b="1" dirty="0"/>
              <a:t> (CFS)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742E50-3A24-EF1A-1AFE-A75E8FFC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479" y="9618448"/>
            <a:ext cx="9144000" cy="98791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C37F54-08DF-D76A-FE01-9F80BB47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09D001-7DEE-919A-90C5-AE0E506E8EF0}"/>
              </a:ext>
            </a:extLst>
          </p:cNvPr>
          <p:cNvSpPr/>
          <p:nvPr/>
        </p:nvSpPr>
        <p:spPr>
          <a:xfrm>
            <a:off x="5198726" y="2770803"/>
            <a:ext cx="1808249" cy="149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Feedback</a:t>
            </a:r>
          </a:p>
          <a:p>
            <a:pPr algn="ctr"/>
            <a:r>
              <a:rPr lang="fr-FR" sz="2000" b="1" dirty="0" err="1"/>
              <a:t>loop</a:t>
            </a:r>
            <a:endParaRPr lang="fr-FR" sz="2000" b="1" dirty="0"/>
          </a:p>
        </p:txBody>
      </p: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A15332BF-7BFE-56C7-41D3-82BCE405353C}"/>
              </a:ext>
            </a:extLst>
          </p:cNvPr>
          <p:cNvSpPr/>
          <p:nvPr/>
        </p:nvSpPr>
        <p:spPr>
          <a:xfrm>
            <a:off x="5803678" y="2542649"/>
            <a:ext cx="570386" cy="564322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chemeClr val="tx1"/>
              </a:solidFill>
            </a:endParaRP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0685C7B1-B153-C422-414D-653CD385D625}"/>
              </a:ext>
            </a:extLst>
          </p:cNvPr>
          <p:cNvSpPr/>
          <p:nvPr/>
        </p:nvSpPr>
        <p:spPr>
          <a:xfrm flipH="1">
            <a:off x="5884441" y="3927601"/>
            <a:ext cx="570386" cy="564322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chemeClr val="tx1"/>
              </a:solidFill>
            </a:endParaRPr>
          </a:p>
        </p:txBody>
      </p:sp>
      <p:sp>
        <p:nvSpPr>
          <p:cNvPr id="5" name="Titre 19">
            <a:extLst>
              <a:ext uri="{FF2B5EF4-FFF2-40B4-BE49-F238E27FC236}">
                <a16:creationId xmlns:a16="http://schemas.microsoft.com/office/drawing/2014/main" id="{E0021130-B927-D27B-9452-2DB4E0845EF9}"/>
              </a:ext>
            </a:extLst>
          </p:cNvPr>
          <p:cNvSpPr txBox="1">
            <a:spLocks/>
          </p:cNvSpPr>
          <p:nvPr/>
        </p:nvSpPr>
        <p:spPr>
          <a:xfrm>
            <a:off x="838200" y="140050"/>
            <a:ext cx="10515600" cy="564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Climate Scenario </a:t>
            </a:r>
            <a:r>
              <a:rPr lang="fr-FR" sz="2800" b="1" dirty="0" err="1"/>
              <a:t>FactSheets</a:t>
            </a:r>
            <a:r>
              <a:rPr lang="fr-FR" sz="2800" b="1" dirty="0"/>
              <a:t> </a:t>
            </a:r>
            <a:r>
              <a:rPr lang="fr-FR" sz="2800" b="1" dirty="0" err="1"/>
              <a:t>yearly</a:t>
            </a:r>
            <a:r>
              <a:rPr lang="fr-FR" sz="2800" b="1" dirty="0"/>
              <a:t> </a:t>
            </a:r>
            <a:r>
              <a:rPr lang="fr-FR" sz="2800" b="1" dirty="0" err="1"/>
              <a:t>updated</a:t>
            </a:r>
            <a:r>
              <a:rPr lang="fr-FR" sz="2800" b="1" dirty="0"/>
              <a:t> </a:t>
            </a:r>
            <a:r>
              <a:rPr lang="fr-FR" sz="2800" b="1" dirty="0" err="1"/>
              <a:t>with</a:t>
            </a:r>
            <a:r>
              <a:rPr lang="fr-FR" sz="2800" b="1" dirty="0"/>
              <a:t> </a:t>
            </a:r>
            <a:r>
              <a:rPr lang="fr-FR" sz="2800" b="1" dirty="0" err="1"/>
              <a:t>latest</a:t>
            </a:r>
            <a:r>
              <a:rPr lang="fr-FR" sz="2800" b="1" dirty="0"/>
              <a:t> </a:t>
            </a:r>
            <a:r>
              <a:rPr lang="fr-FR" sz="2800" b="1" dirty="0" err="1"/>
              <a:t>enhancements</a:t>
            </a:r>
            <a:endParaRPr lang="fr-FR" sz="2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B5671F-4612-4147-A1FA-05401ECD1C8A}"/>
              </a:ext>
            </a:extLst>
          </p:cNvPr>
          <p:cNvSpPr txBox="1"/>
          <p:nvPr/>
        </p:nvSpPr>
        <p:spPr>
          <a:xfrm>
            <a:off x="418199" y="995761"/>
            <a:ext cx="3161694" cy="12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accent6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First version of Climate Scenario Factsheets is shared, with an updated version yearly.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F535E5-10E7-5D6B-1D3B-A6717AC77474}"/>
              </a:ext>
            </a:extLst>
          </p:cNvPr>
          <p:cNvSpPr txBox="1"/>
          <p:nvPr/>
        </p:nvSpPr>
        <p:spPr>
          <a:xfrm>
            <a:off x="8920900" y="995761"/>
            <a:ext cx="3161694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accent1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b="1" dirty="0">
                <a:solidFill>
                  <a:schemeClr val="accent1"/>
                </a:solidFill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version for </a:t>
            </a:r>
            <a:r>
              <a:rPr lang="en-GB" sz="1800" b="1" dirty="0">
                <a:solidFill>
                  <a:schemeClr val="accent1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biodiversity and other environmental risk factors will be prepared by the end of 2024</a:t>
            </a:r>
            <a:r>
              <a:rPr lang="en-GB" sz="1800" dirty="0">
                <a:solidFill>
                  <a:schemeClr val="accent1"/>
                </a:solidFill>
                <a:effectLst/>
                <a:latin typeface="BNPP Serif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91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urved object&#10;&#10;Description automatically generated">
            <a:extLst>
              <a:ext uri="{FF2B5EF4-FFF2-40B4-BE49-F238E27FC236}">
                <a16:creationId xmlns:a16="http://schemas.microsoft.com/office/drawing/2014/main" id="{8EBC6A3C-A01B-59AB-77BC-25C47EBD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49BC3-3D2B-9646-0B1F-B424225FDC85}"/>
              </a:ext>
            </a:extLst>
          </p:cNvPr>
          <p:cNvSpPr txBox="1">
            <a:spLocks/>
          </p:cNvSpPr>
          <p:nvPr/>
        </p:nvSpPr>
        <p:spPr>
          <a:xfrm>
            <a:off x="1234672" y="85023"/>
            <a:ext cx="9190383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rgbClr val="31ADAD"/>
                </a:solidFill>
                <a:latin typeface="Montserrat Black" panose="00000A00000000000000" pitchFamily="2" charset="0"/>
              </a:rPr>
              <a:t>THANK YOU FOR JOINING US!</a:t>
            </a:r>
            <a:endParaRPr lang="en-BE" sz="4000" dirty="0">
              <a:solidFill>
                <a:srgbClr val="31ADAD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4" name="Picture 3" descr="A close-up of a cover&#10;&#10;Description automatically generated">
            <a:extLst>
              <a:ext uri="{FF2B5EF4-FFF2-40B4-BE49-F238E27FC236}">
                <a16:creationId xmlns:a16="http://schemas.microsoft.com/office/drawing/2014/main" id="{5C7E6070-FD6B-BC39-EFEB-F8D59855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72" y="1610586"/>
            <a:ext cx="2762294" cy="3907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0D0E1-44A0-0E49-CF56-76D4952B3B1D}"/>
              </a:ext>
            </a:extLst>
          </p:cNvPr>
          <p:cNvSpPr txBox="1">
            <a:spLocks/>
          </p:cNvSpPr>
          <p:nvPr/>
        </p:nvSpPr>
        <p:spPr>
          <a:xfrm>
            <a:off x="4591878" y="2255700"/>
            <a:ext cx="5415961" cy="1017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Montserrat" panose="00000500000000000000" pitchFamily="2" charset="0"/>
              </a:rPr>
              <a:t>The recording of this event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Montserrat" panose="00000500000000000000" pitchFamily="2" charset="0"/>
              </a:rPr>
              <a:t>will be available tomorrow!</a:t>
            </a:r>
            <a:endParaRPr lang="en-BE" dirty="0">
              <a:latin typeface="Montserrat" panose="000005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C95E94-7979-1DFA-D714-7A459D9F4BE5}"/>
              </a:ext>
            </a:extLst>
          </p:cNvPr>
          <p:cNvSpPr txBox="1">
            <a:spLocks/>
          </p:cNvSpPr>
          <p:nvPr/>
        </p:nvSpPr>
        <p:spPr>
          <a:xfrm>
            <a:off x="4591878" y="3660431"/>
            <a:ext cx="5415961" cy="101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31ADAD"/>
                </a:solidFill>
              </a:rPr>
              <a:t>THE REPORT IS </a:t>
            </a:r>
            <a:r>
              <a:rPr lang="en-GB" b="1" u="sng" dirty="0">
                <a:solidFill>
                  <a:srgbClr val="31ADAD"/>
                </a:solidFill>
              </a:rPr>
              <a:t>NOW</a:t>
            </a:r>
            <a:r>
              <a:rPr lang="en-GB" b="1" dirty="0">
                <a:solidFill>
                  <a:srgbClr val="31ADAD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31ADAD"/>
                </a:solidFill>
              </a:rPr>
              <a:t>AVAILABLE!</a:t>
            </a:r>
            <a:endParaRPr lang="en-BE" b="1" dirty="0">
              <a:solidFill>
                <a:srgbClr val="31A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03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677</Words>
  <Application>Microsoft Office PowerPoint</Application>
  <PresentationFormat>Widescreen</PresentationFormat>
  <Paragraphs>72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BNPP Serif</vt:lpstr>
      <vt:lpstr>Calibri</vt:lpstr>
      <vt:lpstr>Calibri Light</vt:lpstr>
      <vt:lpstr>Montserrat</vt:lpstr>
      <vt:lpstr>Montserrat Black</vt:lpstr>
      <vt:lpstr>Montserrat Light</vt:lpstr>
      <vt:lpstr>Office Theme</vt:lpstr>
      <vt:lpstr>Diapositiva de think-cell</vt:lpstr>
      <vt:lpstr>PowerPoint Presentation</vt:lpstr>
      <vt:lpstr>Speakers</vt:lpstr>
      <vt:lpstr>PowerPoint Presentation</vt:lpstr>
      <vt:lpstr>A collaborative work on climate scenario analysis</vt:lpstr>
      <vt:lpstr>Key learnings on CSA from this first year of joint work</vt:lpstr>
      <vt:lpstr>Main prerequisites for relevant CSA</vt:lpstr>
      <vt:lpstr>Map of Climate FactSheets (CFS)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Hrelja</dc:creator>
  <cp:lastModifiedBy>Giosué Chessari</cp:lastModifiedBy>
  <cp:revision>2</cp:revision>
  <dcterms:created xsi:type="dcterms:W3CDTF">2024-05-13T12:18:50Z</dcterms:created>
  <dcterms:modified xsi:type="dcterms:W3CDTF">2024-05-27T11:27:52Z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ed5431-0ab7-4c1b-98f4-d4e50f674d02_Enabled">
    <vt:lpwstr>true</vt:lpwstr>
  </property>
  <property fmtid="{D5CDD505-2E9C-101B-9397-08002B2CF9AE}" pid="3" name="MSIP_Label_48ed5431-0ab7-4c1b-98f4-d4e50f674d02_SetDate">
    <vt:lpwstr>2024-05-14T06:33:48Z</vt:lpwstr>
  </property>
  <property fmtid="{D5CDD505-2E9C-101B-9397-08002B2CF9AE}" pid="4" name="MSIP_Label_48ed5431-0ab7-4c1b-98f4-d4e50f674d02_Method">
    <vt:lpwstr>Privileged</vt:lpwstr>
  </property>
  <property fmtid="{D5CDD505-2E9C-101B-9397-08002B2CF9AE}" pid="5" name="MSIP_Label_48ed5431-0ab7-4c1b-98f4-d4e50f674d02_Name">
    <vt:lpwstr>48ed5431-0ab7-4c1b-98f4-d4e50f674d02</vt:lpwstr>
  </property>
  <property fmtid="{D5CDD505-2E9C-101B-9397-08002B2CF9AE}" pid="6" name="MSIP_Label_48ed5431-0ab7-4c1b-98f4-d4e50f674d02_SiteId">
    <vt:lpwstr>614f9c25-bffa-42c7-86d8-964101f55fa2</vt:lpwstr>
  </property>
  <property fmtid="{D5CDD505-2E9C-101B-9397-08002B2CF9AE}" pid="7" name="MSIP_Label_48ed5431-0ab7-4c1b-98f4-d4e50f674d02_ActionId">
    <vt:lpwstr>3f027922-4787-4032-9f84-a6604d031d14</vt:lpwstr>
  </property>
  <property fmtid="{D5CDD505-2E9C-101B-9397-08002B2CF9AE}" pid="8" name="MSIP_Label_48ed5431-0ab7-4c1b-98f4-d4e50f674d02_ContentBits">
    <vt:lpwstr>0</vt:lpwstr>
  </property>
</Properties>
</file>